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M Sans" pitchFamily="2" charset="77"/>
      <p:regular r:id="rId15"/>
    </p:embeddedFont>
    <p:embeddedFont>
      <p:font typeface="DM Sans Bold" pitchFamily="2" charset="77"/>
      <p:regular r:id="rId16"/>
      <p:bold r:id="rId17"/>
    </p:embeddedFont>
    <p:embeddedFont>
      <p:font typeface="Helvetica World" pitchFamily="2" charset="0"/>
      <p:regular r:id="rId18"/>
    </p:embeddedFont>
    <p:embeddedFont>
      <p:font typeface="Roboto Mono" pitchFamily="49"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1DA0"/>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01" autoAdjust="0"/>
  </p:normalViewPr>
  <p:slideViewPr>
    <p:cSldViewPr>
      <p:cViewPr varScale="1">
        <p:scale>
          <a:sx n="69" d="100"/>
          <a:sy n="69" d="100"/>
        </p:scale>
        <p:origin x="920"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google impressions are consistently higher than Meta and RTBHouse, except in July 2021. RTBHouse impressions stay low but steady, likely due to Meta ads starting in June 2020. Google’s high impressions reflect its wide reach and high click volume, making it a valuable asset for ad visibility.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Focus our marketing and inventory on high profit categories, reassess or remove categories like beachwear.</a:t>
            </a:r>
          </a:p>
          <a:p>
            <a:endParaRPr lang="en-US"/>
          </a:p>
          <a:p>
            <a:r>
              <a:rPr lang="en-US"/>
              <a:t>We need to mintain revenue consistency with seasonal collections and bundles</a:t>
            </a:r>
          </a:p>
          <a:p>
            <a:endParaRPr lang="en-US"/>
          </a:p>
          <a:p>
            <a:r>
              <a:rPr lang="en-US"/>
              <a:t>We should shift marketing budget to high return on investment channels, to cut RTBHOUSE, and peak seasons.</a:t>
            </a:r>
          </a:p>
          <a:p>
            <a:endParaRPr lang="en-US"/>
          </a:p>
          <a:p>
            <a:r>
              <a:rPr lang="en-US"/>
              <a:t>We should a ddress churn and conversion rates with targeted re-engagement</a:t>
            </a:r>
          </a:p>
          <a:p>
            <a:endParaRPr lang="en-US"/>
          </a:p>
          <a:p>
            <a:r>
              <a:rPr lang="en-US"/>
              <a:t>Try upselling to boost sales of slow moving inventory.</a:t>
            </a:r>
          </a:p>
          <a:p>
            <a:endParaRPr lang="en-US"/>
          </a:p>
          <a:p>
            <a:r>
              <a:rPr lang="en-US"/>
              <a:t>The risk of inaction here would be...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presentation covers our current situation, future goals, profitability insights, recommendations for growth, and the risks of inaction.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At Prism, our goal is to be the top online fashion brand, and improving profitability is the key to achieving this. </a:t>
            </a:r>
          </a:p>
          <a:p>
            <a:endParaRPr lang="en-US"/>
          </a:p>
          <a:p>
            <a:r>
              <a:rPr lang="en-US"/>
              <a:t>Greater profitability will help us sustain growth, deal with market fluctuations, and fund innovations that will keep us competitive. It will also allow us to expand our social media reach, streamline app performance, and explore new marketing strategies—all aimed at elevating customer experience and staying ahead of competitors.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How can our data help to answer our key business question, 'How can we improve our profitability?'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Starting with some key numbers: </a:t>
            </a:r>
          </a:p>
          <a:p>
            <a:r>
              <a:rPr lang="en-US"/>
              <a:t>We made $8.8 million in 2020-2021, but our costs exceeded our profits by 4.12%, totalling approximately $724,000 more in expenses, which impacts our profitability. Additionally, our average order value is $24.53, which is low as an online fast fashion company.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top-performing categories in revenue and profit are shoes &amp; bags and suits &amp; tops. </a:t>
            </a:r>
          </a:p>
          <a:p>
            <a:endParaRPr lang="en-US"/>
          </a:p>
          <a:p>
            <a:r>
              <a:rPr lang="en-US"/>
              <a:t>However, shoes &amp; bags come with high costs due to materials, production, and return rates. While home &amp; decoration and homewear/underwear have lower revenue, they maintain high profit margins (209% and 193%). </a:t>
            </a:r>
          </a:p>
          <a:p>
            <a:endParaRPr lang="en-US"/>
          </a:p>
          <a:p>
            <a:r>
              <a:rPr lang="en-US"/>
              <a:t>Beachwear, however, has low revenue and profit, highlighting an area for improvement.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Touching on specific items, I have identified the top 30 items from the bottom 20% of total sales as SLOW MOVING INVENTORY. </a:t>
            </a:r>
          </a:p>
          <a:p>
            <a:endParaRPr lang="en-US"/>
          </a:p>
          <a:p>
            <a:r>
              <a:rPr lang="en-US"/>
              <a:t>I recommend discontinuing items that have sold under 100 units and discounting those with sales between 100 and 1,000 to improve profits.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funnel analysis shows key drop-offs in customer journeys. We have many users view items, but only 10% add them to their cart, and just 1% of those complete a purchase—giving a conversion rate of just 1.6%. This low rate suggests potential barriers or insufficient motivation to move to the next stage.</a:t>
            </a:r>
          </a:p>
          <a:p>
            <a:endParaRPr lang="en-US"/>
          </a:p>
          <a:p>
            <a:r>
              <a:rPr lang="en-US"/>
              <a:t>Customer churn is also impacting our profits, with over 60,000 "At-Risk" users who could leave without re-engagement. Another large segment of "Inactive" users represent missed revenue but also an opportunity for targeted reactivation, as only 12.9% of users are active. This highlights an urgent need to boost customer engagement and retention.</a:t>
            </a:r>
          </a:p>
          <a:p>
            <a:endParaRPr lang="en-US"/>
          </a:p>
          <a:p>
            <a:r>
              <a:rPr lang="en-US"/>
              <a:t>Prism’s main customer base is concentrated in cities like London, Birmingham, and Leeds, presenting opportunities for targeted regional campaigns.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Looking now at Ad platform data we can see on the top right that Google consistently has the highest clicks until January 2021 with Meta then taking over. RTBHouse remains low during this time.</a:t>
            </a:r>
          </a:p>
          <a:p>
            <a:endParaRPr lang="en-US"/>
          </a:p>
          <a:p>
            <a:r>
              <a:rPr lang="en-US"/>
              <a:t>Google and Meta costs also fluctuate with click volumes throughout time, with Google typically costing more.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7.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rot="-5400000">
            <a:off x="4830181" y="2161025"/>
            <a:ext cx="14324775" cy="14194550"/>
          </a:xfrm>
          <a:custGeom>
            <a:avLst/>
            <a:gdLst/>
            <a:ahLst/>
            <a:cxnLst/>
            <a:rect l="l" t="t" r="r" b="b"/>
            <a:pathLst>
              <a:path w="14324775" h="14194550">
                <a:moveTo>
                  <a:pt x="0" y="0"/>
                </a:moveTo>
                <a:lnTo>
                  <a:pt x="14324776" y="0"/>
                </a:lnTo>
                <a:lnTo>
                  <a:pt x="14324776" y="14194550"/>
                </a:lnTo>
                <a:lnTo>
                  <a:pt x="0" y="141945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3" name="TextBox 3"/>
          <p:cNvSpPr txBox="1"/>
          <p:nvPr/>
        </p:nvSpPr>
        <p:spPr>
          <a:xfrm>
            <a:off x="1317428" y="7908354"/>
            <a:ext cx="5018256" cy="1180466"/>
          </a:xfrm>
          <a:prstGeom prst="rect">
            <a:avLst/>
          </a:prstGeom>
        </p:spPr>
        <p:txBody>
          <a:bodyPr lIns="0" tIns="0" rIns="0" bIns="0" rtlCol="0" anchor="t">
            <a:spAutoFit/>
          </a:bodyPr>
          <a:lstStyle/>
          <a:p>
            <a:pPr algn="l">
              <a:lnSpc>
                <a:spcPts val="4759"/>
              </a:lnSpc>
            </a:pPr>
            <a:r>
              <a:rPr lang="en-US" sz="3399">
                <a:solidFill>
                  <a:srgbClr val="FFFFFF"/>
                </a:solidFill>
                <a:latin typeface="DM Sans"/>
                <a:ea typeface="DM Sans"/>
                <a:cs typeface="DM Sans"/>
                <a:sym typeface="DM Sans"/>
              </a:rPr>
              <a:t>Presented by </a:t>
            </a:r>
          </a:p>
          <a:p>
            <a:pPr algn="l">
              <a:lnSpc>
                <a:spcPts val="4759"/>
              </a:lnSpc>
            </a:pPr>
            <a:r>
              <a:rPr lang="en-US" sz="3399">
                <a:solidFill>
                  <a:srgbClr val="FFFFFF"/>
                </a:solidFill>
                <a:latin typeface="DM Sans"/>
                <a:ea typeface="DM Sans"/>
                <a:cs typeface="DM Sans"/>
                <a:sym typeface="DM Sans"/>
              </a:rPr>
              <a:t>Mar Mohammed-Akram</a:t>
            </a:r>
          </a:p>
        </p:txBody>
      </p:sp>
      <p:grpSp>
        <p:nvGrpSpPr>
          <p:cNvPr id="4" name="Group 4"/>
          <p:cNvGrpSpPr/>
          <p:nvPr/>
        </p:nvGrpSpPr>
        <p:grpSpPr>
          <a:xfrm>
            <a:off x="1317428" y="1198180"/>
            <a:ext cx="13685717" cy="4688181"/>
            <a:chOff x="0" y="0"/>
            <a:chExt cx="18247623" cy="6250908"/>
          </a:xfrm>
        </p:grpSpPr>
        <p:sp>
          <p:nvSpPr>
            <p:cNvPr id="5" name="TextBox 5"/>
            <p:cNvSpPr txBox="1"/>
            <p:nvPr/>
          </p:nvSpPr>
          <p:spPr>
            <a:xfrm>
              <a:off x="0" y="1069308"/>
              <a:ext cx="18247623" cy="5181600"/>
            </a:xfrm>
            <a:prstGeom prst="rect">
              <a:avLst/>
            </a:prstGeom>
          </p:spPr>
          <p:txBody>
            <a:bodyPr lIns="0" tIns="0" rIns="0" bIns="0" rtlCol="0" anchor="t">
              <a:spAutoFit/>
            </a:bodyPr>
            <a:lstStyle/>
            <a:p>
              <a:pPr algn="l">
                <a:lnSpc>
                  <a:spcPts val="10200"/>
                </a:lnSpc>
              </a:pPr>
              <a:r>
                <a:rPr lang="en-US" sz="8500">
                  <a:solidFill>
                    <a:srgbClr val="FFFFFF"/>
                  </a:solidFill>
                  <a:latin typeface="Roboto Mono"/>
                  <a:ea typeface="Roboto Mono"/>
                  <a:cs typeface="Roboto Mono"/>
                  <a:sym typeface="Roboto Mono"/>
                </a:rPr>
                <a:t>Prism’s Next Chapter: Data-Driven Solutions for Profitability.</a:t>
              </a:r>
            </a:p>
          </p:txBody>
        </p:sp>
        <p:sp>
          <p:nvSpPr>
            <p:cNvPr id="6" name="TextBox 6"/>
            <p:cNvSpPr txBox="1"/>
            <p:nvPr/>
          </p:nvSpPr>
          <p:spPr>
            <a:xfrm>
              <a:off x="0" y="-57150"/>
              <a:ext cx="16366097" cy="556683"/>
            </a:xfrm>
            <a:prstGeom prst="rect">
              <a:avLst/>
            </a:prstGeom>
          </p:spPr>
          <p:txBody>
            <a:bodyPr lIns="0" tIns="0" rIns="0" bIns="0" rtlCol="0" anchor="t">
              <a:spAutoFit/>
            </a:bodyPr>
            <a:lstStyle/>
            <a:p>
              <a:pPr algn="l">
                <a:lnSpc>
                  <a:spcPts val="3500"/>
                </a:lnSpc>
              </a:pPr>
              <a:r>
                <a:rPr lang="en-US" sz="2500" b="1" spc="37">
                  <a:solidFill>
                    <a:srgbClr val="FFFFFF"/>
                  </a:solidFill>
                  <a:latin typeface="DM Sans Bold"/>
                  <a:ea typeface="DM Sans Bold"/>
                  <a:cs typeface="DM Sans Bold"/>
                  <a:sym typeface="DM Sans Bold"/>
                </a:rPr>
                <a:t>PRISM (QUADRANGLE)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969533" y="514350"/>
            <a:ext cx="7289767" cy="9258300"/>
          </a:xfrm>
          <a:custGeom>
            <a:avLst/>
            <a:gdLst/>
            <a:ahLst/>
            <a:cxnLst/>
            <a:rect l="l" t="t" r="r" b="b"/>
            <a:pathLst>
              <a:path w="7289767" h="9258300">
                <a:moveTo>
                  <a:pt x="0" y="0"/>
                </a:moveTo>
                <a:lnTo>
                  <a:pt x="7289767" y="0"/>
                </a:lnTo>
                <a:lnTo>
                  <a:pt x="7289767" y="9258300"/>
                </a:lnTo>
                <a:lnTo>
                  <a:pt x="0" y="9258300"/>
                </a:lnTo>
                <a:lnTo>
                  <a:pt x="0" y="0"/>
                </a:lnTo>
                <a:close/>
              </a:path>
            </a:pathLst>
          </a:custGeom>
          <a:blipFill>
            <a:blip r:embed="rId3"/>
            <a:stretch>
              <a:fillRect l="-123769"/>
            </a:stretch>
          </a:blipFill>
        </p:spPr>
        <p:txBody>
          <a:bodyPr/>
          <a:lstStyle/>
          <a:p>
            <a:endParaRPr lang="en-GB"/>
          </a:p>
        </p:txBody>
      </p:sp>
      <p:sp>
        <p:nvSpPr>
          <p:cNvPr id="3" name="TextBox 3"/>
          <p:cNvSpPr txBox="1"/>
          <p:nvPr/>
        </p:nvSpPr>
        <p:spPr>
          <a:xfrm>
            <a:off x="1679249" y="1290061"/>
            <a:ext cx="9040319" cy="2124075"/>
          </a:xfrm>
          <a:prstGeom prst="rect">
            <a:avLst/>
          </a:prstGeom>
        </p:spPr>
        <p:txBody>
          <a:bodyPr lIns="0" tIns="0" rIns="0" bIns="0" rtlCol="0" anchor="t">
            <a:spAutoFit/>
          </a:bodyPr>
          <a:lstStyle/>
          <a:p>
            <a:pPr algn="l">
              <a:lnSpc>
                <a:spcPts val="8400"/>
              </a:lnSpc>
            </a:pPr>
            <a:r>
              <a:rPr lang="en-US" sz="7000">
                <a:solidFill>
                  <a:srgbClr val="121212"/>
                </a:solidFill>
                <a:latin typeface="Roboto Mono"/>
                <a:ea typeface="Roboto Mono"/>
                <a:cs typeface="Roboto Mono"/>
                <a:sym typeface="Roboto Mono"/>
              </a:rPr>
              <a:t>Ad Platform Analysis</a:t>
            </a:r>
          </a:p>
        </p:txBody>
      </p:sp>
      <p:sp>
        <p:nvSpPr>
          <p:cNvPr id="4" name="TextBox 4"/>
          <p:cNvSpPr txBox="1"/>
          <p:nvPr/>
        </p:nvSpPr>
        <p:spPr>
          <a:xfrm>
            <a:off x="1679249" y="3993515"/>
            <a:ext cx="6862872" cy="2233296"/>
          </a:xfrm>
          <a:prstGeom prst="rect">
            <a:avLst/>
          </a:prstGeom>
        </p:spPr>
        <p:txBody>
          <a:bodyPr lIns="0" tIns="0" rIns="0" bIns="0" rtlCol="0" anchor="t">
            <a:spAutoFit/>
          </a:bodyPr>
          <a:lstStyle/>
          <a:p>
            <a:pPr algn="l">
              <a:lnSpc>
                <a:spcPts val="4479"/>
              </a:lnSpc>
              <a:spcBef>
                <a:spcPct val="0"/>
              </a:spcBef>
            </a:pPr>
            <a:r>
              <a:rPr lang="en-US" sz="3199">
                <a:solidFill>
                  <a:srgbClr val="121212"/>
                </a:solidFill>
                <a:latin typeface="DM Sans"/>
                <a:ea typeface="DM Sans"/>
                <a:cs typeface="DM Sans"/>
                <a:sym typeface="DM Sans"/>
              </a:rPr>
              <a:t>Google’s high impression values show its wide reach, which aligns with the high click volume, making it a valuable platform for ad visibility.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115470"/>
            <a:ext cx="16230600" cy="1228725"/>
          </a:xfrm>
          <a:prstGeom prst="rect">
            <a:avLst/>
          </a:prstGeom>
        </p:spPr>
        <p:txBody>
          <a:bodyPr lIns="0" tIns="0" rIns="0" bIns="0" rtlCol="0" anchor="t">
            <a:spAutoFit/>
          </a:bodyPr>
          <a:lstStyle/>
          <a:p>
            <a:pPr algn="l">
              <a:lnSpc>
                <a:spcPts val="9600"/>
              </a:lnSpc>
            </a:pPr>
            <a:r>
              <a:rPr lang="en-US" sz="8000">
                <a:solidFill>
                  <a:srgbClr val="121212"/>
                </a:solidFill>
                <a:latin typeface="Roboto Mono"/>
                <a:ea typeface="Roboto Mono"/>
                <a:cs typeface="Roboto Mono"/>
                <a:sym typeface="Roboto Mono"/>
              </a:rPr>
              <a:t>Actions for profitability </a:t>
            </a:r>
          </a:p>
        </p:txBody>
      </p:sp>
      <p:sp>
        <p:nvSpPr>
          <p:cNvPr id="3" name="TextBox 3"/>
          <p:cNvSpPr txBox="1"/>
          <p:nvPr/>
        </p:nvSpPr>
        <p:spPr>
          <a:xfrm>
            <a:off x="1028700" y="2768255"/>
            <a:ext cx="714060" cy="505382"/>
          </a:xfrm>
          <a:prstGeom prst="rect">
            <a:avLst/>
          </a:prstGeom>
        </p:spPr>
        <p:txBody>
          <a:bodyPr lIns="0" tIns="0" rIns="0" bIns="0" rtlCol="0" anchor="t">
            <a:spAutoFit/>
          </a:bodyPr>
          <a:lstStyle/>
          <a:p>
            <a:pPr algn="r">
              <a:lnSpc>
                <a:spcPts val="4187"/>
              </a:lnSpc>
            </a:pPr>
            <a:r>
              <a:rPr lang="en-US" sz="2991" b="1" spc="44">
                <a:solidFill>
                  <a:srgbClr val="121212"/>
                </a:solidFill>
                <a:latin typeface="DM Sans Bold"/>
                <a:ea typeface="DM Sans Bold"/>
                <a:cs typeface="DM Sans Bold"/>
                <a:sym typeface="DM Sans Bold"/>
              </a:rPr>
              <a:t>01</a:t>
            </a:r>
          </a:p>
        </p:txBody>
      </p:sp>
      <p:sp>
        <p:nvSpPr>
          <p:cNvPr id="4" name="TextBox 4"/>
          <p:cNvSpPr txBox="1"/>
          <p:nvPr/>
        </p:nvSpPr>
        <p:spPr>
          <a:xfrm>
            <a:off x="1826677" y="2768584"/>
            <a:ext cx="15345834" cy="505053"/>
          </a:xfrm>
          <a:prstGeom prst="rect">
            <a:avLst/>
          </a:prstGeom>
        </p:spPr>
        <p:txBody>
          <a:bodyPr lIns="0" tIns="0" rIns="0" bIns="0" rtlCol="0" anchor="t">
            <a:spAutoFit/>
          </a:bodyPr>
          <a:lstStyle/>
          <a:p>
            <a:pPr algn="l">
              <a:lnSpc>
                <a:spcPts val="4187"/>
              </a:lnSpc>
            </a:pPr>
            <a:r>
              <a:rPr lang="en-US" sz="2991">
                <a:solidFill>
                  <a:srgbClr val="121212"/>
                </a:solidFill>
                <a:latin typeface="DM Sans"/>
                <a:ea typeface="DM Sans"/>
                <a:cs typeface="DM Sans"/>
                <a:sym typeface="DM Sans"/>
              </a:rPr>
              <a:t>Focus marketing and inventory on high-profit categories; reassess low-profit ones.</a:t>
            </a:r>
          </a:p>
        </p:txBody>
      </p:sp>
      <p:sp>
        <p:nvSpPr>
          <p:cNvPr id="5" name="TextBox 5"/>
          <p:cNvSpPr txBox="1"/>
          <p:nvPr/>
        </p:nvSpPr>
        <p:spPr>
          <a:xfrm>
            <a:off x="1028700" y="4065154"/>
            <a:ext cx="714060" cy="505382"/>
          </a:xfrm>
          <a:prstGeom prst="rect">
            <a:avLst/>
          </a:prstGeom>
        </p:spPr>
        <p:txBody>
          <a:bodyPr lIns="0" tIns="0" rIns="0" bIns="0" rtlCol="0" anchor="t">
            <a:spAutoFit/>
          </a:bodyPr>
          <a:lstStyle/>
          <a:p>
            <a:pPr algn="r">
              <a:lnSpc>
                <a:spcPts val="4187"/>
              </a:lnSpc>
            </a:pPr>
            <a:r>
              <a:rPr lang="en-US" sz="2991" b="1" spc="44">
                <a:solidFill>
                  <a:srgbClr val="121212"/>
                </a:solidFill>
                <a:latin typeface="DM Sans Bold"/>
                <a:ea typeface="DM Sans Bold"/>
                <a:cs typeface="DM Sans Bold"/>
                <a:sym typeface="DM Sans Bold"/>
              </a:rPr>
              <a:t>02</a:t>
            </a:r>
          </a:p>
        </p:txBody>
      </p:sp>
      <p:sp>
        <p:nvSpPr>
          <p:cNvPr id="6" name="TextBox 6"/>
          <p:cNvSpPr txBox="1"/>
          <p:nvPr/>
        </p:nvSpPr>
        <p:spPr>
          <a:xfrm>
            <a:off x="1870072" y="4027497"/>
            <a:ext cx="15345834" cy="1028928"/>
          </a:xfrm>
          <a:prstGeom prst="rect">
            <a:avLst/>
          </a:prstGeom>
        </p:spPr>
        <p:txBody>
          <a:bodyPr lIns="0" tIns="0" rIns="0" bIns="0" rtlCol="0" anchor="t">
            <a:spAutoFit/>
          </a:bodyPr>
          <a:lstStyle/>
          <a:p>
            <a:pPr algn="l">
              <a:lnSpc>
                <a:spcPts val="4187"/>
              </a:lnSpc>
            </a:pPr>
            <a:r>
              <a:rPr lang="en-US" sz="2991">
                <a:solidFill>
                  <a:srgbClr val="121212"/>
                </a:solidFill>
                <a:latin typeface="DM Sans"/>
                <a:ea typeface="DM Sans"/>
                <a:cs typeface="DM Sans"/>
                <a:sym typeface="DM Sans"/>
              </a:rPr>
              <a:t>Maintain revenue consistency (seasonal collections, seasonal bundles/discounts) and better cost management (e.g., renegotiate with suppliers)</a:t>
            </a:r>
          </a:p>
        </p:txBody>
      </p:sp>
      <p:sp>
        <p:nvSpPr>
          <p:cNvPr id="7" name="TextBox 7"/>
          <p:cNvSpPr txBox="1"/>
          <p:nvPr/>
        </p:nvSpPr>
        <p:spPr>
          <a:xfrm>
            <a:off x="1028700" y="5362052"/>
            <a:ext cx="714060" cy="505382"/>
          </a:xfrm>
          <a:prstGeom prst="rect">
            <a:avLst/>
          </a:prstGeom>
        </p:spPr>
        <p:txBody>
          <a:bodyPr lIns="0" tIns="0" rIns="0" bIns="0" rtlCol="0" anchor="t">
            <a:spAutoFit/>
          </a:bodyPr>
          <a:lstStyle/>
          <a:p>
            <a:pPr algn="r">
              <a:lnSpc>
                <a:spcPts val="4187"/>
              </a:lnSpc>
            </a:pPr>
            <a:r>
              <a:rPr lang="en-US" sz="2991" b="1" spc="44">
                <a:solidFill>
                  <a:srgbClr val="121212"/>
                </a:solidFill>
                <a:latin typeface="DM Sans Bold"/>
                <a:ea typeface="DM Sans Bold"/>
                <a:cs typeface="DM Sans Bold"/>
                <a:sym typeface="DM Sans Bold"/>
              </a:rPr>
              <a:t>03</a:t>
            </a:r>
          </a:p>
        </p:txBody>
      </p:sp>
      <p:sp>
        <p:nvSpPr>
          <p:cNvPr id="8" name="TextBox 8"/>
          <p:cNvSpPr txBox="1"/>
          <p:nvPr/>
        </p:nvSpPr>
        <p:spPr>
          <a:xfrm>
            <a:off x="1913466" y="5324395"/>
            <a:ext cx="15259044" cy="505053"/>
          </a:xfrm>
          <a:prstGeom prst="rect">
            <a:avLst/>
          </a:prstGeom>
        </p:spPr>
        <p:txBody>
          <a:bodyPr lIns="0" tIns="0" rIns="0" bIns="0" rtlCol="0" anchor="t">
            <a:spAutoFit/>
          </a:bodyPr>
          <a:lstStyle/>
          <a:p>
            <a:pPr algn="just">
              <a:lnSpc>
                <a:spcPts val="4187"/>
              </a:lnSpc>
            </a:pPr>
            <a:r>
              <a:rPr lang="en-US" sz="2991">
                <a:solidFill>
                  <a:srgbClr val="121212"/>
                </a:solidFill>
                <a:latin typeface="DM Sans"/>
                <a:ea typeface="DM Sans"/>
                <a:cs typeface="DM Sans"/>
                <a:sym typeface="DM Sans"/>
              </a:rPr>
              <a:t>Shift marketing budget to high-ROI channels and peak seasons (high demand).</a:t>
            </a:r>
          </a:p>
        </p:txBody>
      </p:sp>
      <p:sp>
        <p:nvSpPr>
          <p:cNvPr id="9" name="TextBox 9"/>
          <p:cNvSpPr txBox="1"/>
          <p:nvPr/>
        </p:nvSpPr>
        <p:spPr>
          <a:xfrm>
            <a:off x="1028700" y="6658950"/>
            <a:ext cx="714060" cy="505382"/>
          </a:xfrm>
          <a:prstGeom prst="rect">
            <a:avLst/>
          </a:prstGeom>
        </p:spPr>
        <p:txBody>
          <a:bodyPr lIns="0" tIns="0" rIns="0" bIns="0" rtlCol="0" anchor="t">
            <a:spAutoFit/>
          </a:bodyPr>
          <a:lstStyle/>
          <a:p>
            <a:pPr algn="r">
              <a:lnSpc>
                <a:spcPts val="4187"/>
              </a:lnSpc>
            </a:pPr>
            <a:r>
              <a:rPr lang="en-US" sz="2991" b="1" spc="44">
                <a:solidFill>
                  <a:srgbClr val="121212"/>
                </a:solidFill>
                <a:latin typeface="DM Sans Bold"/>
                <a:ea typeface="DM Sans Bold"/>
                <a:cs typeface="DM Sans Bold"/>
                <a:sym typeface="DM Sans Bold"/>
              </a:rPr>
              <a:t>04</a:t>
            </a:r>
          </a:p>
        </p:txBody>
      </p:sp>
      <p:sp>
        <p:nvSpPr>
          <p:cNvPr id="10" name="TextBox 10"/>
          <p:cNvSpPr txBox="1"/>
          <p:nvPr/>
        </p:nvSpPr>
        <p:spPr>
          <a:xfrm>
            <a:off x="1913466" y="6620023"/>
            <a:ext cx="15345834" cy="1028928"/>
          </a:xfrm>
          <a:prstGeom prst="rect">
            <a:avLst/>
          </a:prstGeom>
        </p:spPr>
        <p:txBody>
          <a:bodyPr lIns="0" tIns="0" rIns="0" bIns="0" rtlCol="0" anchor="t">
            <a:spAutoFit/>
          </a:bodyPr>
          <a:lstStyle/>
          <a:p>
            <a:pPr algn="just">
              <a:lnSpc>
                <a:spcPts val="4187"/>
              </a:lnSpc>
            </a:pPr>
            <a:r>
              <a:rPr lang="en-US" sz="2991">
                <a:solidFill>
                  <a:srgbClr val="121212"/>
                </a:solidFill>
                <a:latin typeface="DM Sans"/>
                <a:ea typeface="DM Sans"/>
                <a:cs typeface="DM Sans"/>
                <a:sym typeface="DM Sans"/>
              </a:rPr>
              <a:t>Address churn  and funnel event stages with re-engagement (personalised offers, discounters, loyalty programs).</a:t>
            </a:r>
          </a:p>
        </p:txBody>
      </p:sp>
      <p:sp>
        <p:nvSpPr>
          <p:cNvPr id="11" name="TextBox 11"/>
          <p:cNvSpPr txBox="1"/>
          <p:nvPr/>
        </p:nvSpPr>
        <p:spPr>
          <a:xfrm>
            <a:off x="1028700" y="7955848"/>
            <a:ext cx="714060" cy="505382"/>
          </a:xfrm>
          <a:prstGeom prst="rect">
            <a:avLst/>
          </a:prstGeom>
        </p:spPr>
        <p:txBody>
          <a:bodyPr lIns="0" tIns="0" rIns="0" bIns="0" rtlCol="0" anchor="t">
            <a:spAutoFit/>
          </a:bodyPr>
          <a:lstStyle/>
          <a:p>
            <a:pPr algn="r">
              <a:lnSpc>
                <a:spcPts val="4187"/>
              </a:lnSpc>
            </a:pPr>
            <a:r>
              <a:rPr lang="en-US" sz="2991" b="1" spc="44">
                <a:solidFill>
                  <a:srgbClr val="121212"/>
                </a:solidFill>
                <a:latin typeface="DM Sans Bold"/>
                <a:ea typeface="DM Sans Bold"/>
                <a:cs typeface="DM Sans Bold"/>
                <a:sym typeface="DM Sans Bold"/>
              </a:rPr>
              <a:t>05</a:t>
            </a:r>
          </a:p>
        </p:txBody>
      </p:sp>
      <p:sp>
        <p:nvSpPr>
          <p:cNvPr id="12" name="TextBox 12"/>
          <p:cNvSpPr txBox="1"/>
          <p:nvPr/>
        </p:nvSpPr>
        <p:spPr>
          <a:xfrm>
            <a:off x="1913466" y="7956177"/>
            <a:ext cx="6537461" cy="505053"/>
          </a:xfrm>
          <a:prstGeom prst="rect">
            <a:avLst/>
          </a:prstGeom>
        </p:spPr>
        <p:txBody>
          <a:bodyPr lIns="0" tIns="0" rIns="0" bIns="0" rtlCol="0" anchor="t">
            <a:spAutoFit/>
          </a:bodyPr>
          <a:lstStyle/>
          <a:p>
            <a:pPr algn="just">
              <a:lnSpc>
                <a:spcPts val="4187"/>
              </a:lnSpc>
            </a:pPr>
            <a:r>
              <a:rPr lang="en-US" sz="2991">
                <a:solidFill>
                  <a:srgbClr val="121212"/>
                </a:solidFill>
                <a:latin typeface="DM Sans"/>
                <a:ea typeface="DM Sans"/>
                <a:cs typeface="DM Sans"/>
                <a:sym typeface="DM Sans"/>
              </a:rPr>
              <a:t>Use upselling to boost sales.</a:t>
            </a:r>
          </a:p>
        </p:txBody>
      </p:sp>
      <p:sp>
        <p:nvSpPr>
          <p:cNvPr id="13" name="Freeform 13"/>
          <p:cNvSpPr/>
          <p:nvPr/>
        </p:nvSpPr>
        <p:spPr>
          <a:xfrm>
            <a:off x="-847238" y="8810068"/>
            <a:ext cx="9298165" cy="7066605"/>
          </a:xfrm>
          <a:custGeom>
            <a:avLst/>
            <a:gdLst/>
            <a:ahLst/>
            <a:cxnLst/>
            <a:rect l="l" t="t" r="r" b="b"/>
            <a:pathLst>
              <a:path w="9298165" h="7066605">
                <a:moveTo>
                  <a:pt x="0" y="0"/>
                </a:moveTo>
                <a:lnTo>
                  <a:pt x="9298165" y="0"/>
                </a:lnTo>
                <a:lnTo>
                  <a:pt x="9298165" y="7066605"/>
                </a:lnTo>
                <a:lnTo>
                  <a:pt x="0" y="706660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4" name="TextBox 14"/>
          <p:cNvSpPr txBox="1"/>
          <p:nvPr/>
        </p:nvSpPr>
        <p:spPr>
          <a:xfrm>
            <a:off x="8622377" y="8772902"/>
            <a:ext cx="2743795" cy="619125"/>
          </a:xfrm>
          <a:prstGeom prst="rect">
            <a:avLst/>
          </a:prstGeom>
        </p:spPr>
        <p:txBody>
          <a:bodyPr lIns="0" tIns="0" rIns="0" bIns="0" rtlCol="0" anchor="t">
            <a:spAutoFit/>
          </a:bodyPr>
          <a:lstStyle/>
          <a:p>
            <a:pPr algn="ctr">
              <a:lnSpc>
                <a:spcPts val="4800"/>
              </a:lnSpc>
              <a:spcBef>
                <a:spcPct val="0"/>
              </a:spcBef>
            </a:pPr>
            <a:r>
              <a:rPr lang="en-US" sz="4000">
                <a:solidFill>
                  <a:srgbClr val="121212"/>
                </a:solidFill>
                <a:latin typeface="Roboto Mono"/>
                <a:ea typeface="Roboto Mono"/>
                <a:cs typeface="Roboto Mono"/>
                <a:sym typeface="Roboto Mono"/>
              </a:rPr>
              <a:t>INACTION </a:t>
            </a:r>
          </a:p>
        </p:txBody>
      </p:sp>
      <p:sp>
        <p:nvSpPr>
          <p:cNvPr id="15" name="AutoShape 15"/>
          <p:cNvSpPr/>
          <p:nvPr/>
        </p:nvSpPr>
        <p:spPr>
          <a:xfrm flipV="1">
            <a:off x="11366416" y="9087227"/>
            <a:ext cx="941398" cy="9525"/>
          </a:xfrm>
          <a:prstGeom prst="line">
            <a:avLst/>
          </a:prstGeom>
          <a:ln w="38100" cap="flat">
            <a:solidFill>
              <a:srgbClr val="000000"/>
            </a:solidFill>
            <a:prstDash val="solid"/>
            <a:headEnd type="none" w="sm" len="sm"/>
            <a:tailEnd type="arrow" w="med" len="sm"/>
          </a:ln>
        </p:spPr>
        <p:txBody>
          <a:bodyPr/>
          <a:lstStyle/>
          <a:p>
            <a:endParaRPr lang="en-GB"/>
          </a:p>
        </p:txBody>
      </p:sp>
      <p:sp>
        <p:nvSpPr>
          <p:cNvPr id="16" name="TextBox 16"/>
          <p:cNvSpPr txBox="1"/>
          <p:nvPr/>
        </p:nvSpPr>
        <p:spPr>
          <a:xfrm>
            <a:off x="12479456" y="8468102"/>
            <a:ext cx="5083373" cy="1362075"/>
          </a:xfrm>
          <a:prstGeom prst="rect">
            <a:avLst/>
          </a:prstGeom>
        </p:spPr>
        <p:txBody>
          <a:bodyPr lIns="0" tIns="0" rIns="0" bIns="0" rtlCol="0" anchor="t">
            <a:spAutoFit/>
          </a:bodyPr>
          <a:lstStyle/>
          <a:p>
            <a:pPr algn="l">
              <a:lnSpc>
                <a:spcPts val="2760"/>
              </a:lnSpc>
            </a:pPr>
            <a:r>
              <a:rPr lang="en-US" sz="2300">
                <a:solidFill>
                  <a:srgbClr val="121212"/>
                </a:solidFill>
                <a:latin typeface="Roboto Mono"/>
                <a:ea typeface="Roboto Mono"/>
                <a:cs typeface="Roboto Mono"/>
                <a:sym typeface="Roboto Mono"/>
              </a:rPr>
              <a:t>Profit stagnation</a:t>
            </a:r>
          </a:p>
          <a:p>
            <a:pPr algn="l">
              <a:lnSpc>
                <a:spcPts val="2760"/>
              </a:lnSpc>
            </a:pPr>
            <a:r>
              <a:rPr lang="en-US" sz="2300">
                <a:solidFill>
                  <a:srgbClr val="121212"/>
                </a:solidFill>
                <a:latin typeface="Roboto Mono"/>
                <a:ea typeface="Roboto Mono"/>
                <a:cs typeface="Roboto Mono"/>
                <a:sym typeface="Roboto Mono"/>
              </a:rPr>
              <a:t>Missed revenue chances</a:t>
            </a:r>
          </a:p>
          <a:p>
            <a:pPr algn="ctr">
              <a:lnSpc>
                <a:spcPts val="2760"/>
              </a:lnSpc>
            </a:pPr>
            <a:r>
              <a:rPr lang="en-US" sz="2300">
                <a:solidFill>
                  <a:srgbClr val="121212"/>
                </a:solidFill>
                <a:latin typeface="Roboto Mono"/>
                <a:ea typeface="Roboto Mono"/>
                <a:cs typeface="Roboto Mono"/>
                <a:sym typeface="Roboto Mono"/>
              </a:rPr>
              <a:t>Customers move to competitors</a:t>
            </a:r>
          </a:p>
          <a:p>
            <a:pPr algn="l">
              <a:lnSpc>
                <a:spcPts val="2760"/>
              </a:lnSpc>
              <a:spcBef>
                <a:spcPct val="0"/>
              </a:spcBef>
            </a:pPr>
            <a:r>
              <a:rPr lang="en-US" sz="2300">
                <a:solidFill>
                  <a:srgbClr val="121212"/>
                </a:solidFill>
                <a:latin typeface="Roboto Mono"/>
                <a:ea typeface="Roboto Mono"/>
                <a:cs typeface="Roboto Mono"/>
                <a:sym typeface="Roboto Mono"/>
              </a:rPr>
              <a:t>Lack of innovation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1610251" y="3124856"/>
            <a:ext cx="9370478" cy="4037287"/>
            <a:chOff x="0" y="0"/>
            <a:chExt cx="12493971" cy="5383050"/>
          </a:xfrm>
        </p:grpSpPr>
        <p:sp>
          <p:nvSpPr>
            <p:cNvPr id="3" name="TextBox 3"/>
            <p:cNvSpPr txBox="1"/>
            <p:nvPr/>
          </p:nvSpPr>
          <p:spPr>
            <a:xfrm>
              <a:off x="0" y="-9525"/>
              <a:ext cx="12493971" cy="2447925"/>
            </a:xfrm>
            <a:prstGeom prst="rect">
              <a:avLst/>
            </a:prstGeom>
          </p:spPr>
          <p:txBody>
            <a:bodyPr lIns="0" tIns="0" rIns="0" bIns="0" rtlCol="0" anchor="t">
              <a:spAutoFit/>
            </a:bodyPr>
            <a:lstStyle/>
            <a:p>
              <a:pPr algn="l">
                <a:lnSpc>
                  <a:spcPts val="14400"/>
                </a:lnSpc>
              </a:pPr>
              <a:r>
                <a:rPr lang="en-US" sz="12000">
                  <a:solidFill>
                    <a:srgbClr val="FFFFFF"/>
                  </a:solidFill>
                  <a:latin typeface="Roboto Mono"/>
                  <a:ea typeface="Roboto Mono"/>
                  <a:cs typeface="Roboto Mono"/>
                  <a:sym typeface="Roboto Mono"/>
                </a:rPr>
                <a:t>Thank you!</a:t>
              </a:r>
            </a:p>
          </p:txBody>
        </p:sp>
        <p:sp>
          <p:nvSpPr>
            <p:cNvPr id="4" name="TextBox 4"/>
            <p:cNvSpPr txBox="1"/>
            <p:nvPr/>
          </p:nvSpPr>
          <p:spPr>
            <a:xfrm>
              <a:off x="0" y="3284375"/>
              <a:ext cx="12493971" cy="2098675"/>
            </a:xfrm>
            <a:prstGeom prst="rect">
              <a:avLst/>
            </a:prstGeom>
          </p:spPr>
          <p:txBody>
            <a:bodyPr lIns="0" tIns="0" rIns="0" bIns="0" rtlCol="0" anchor="t">
              <a:spAutoFit/>
            </a:bodyPr>
            <a:lstStyle/>
            <a:p>
              <a:pPr algn="l">
                <a:lnSpc>
                  <a:spcPts val="4200"/>
                </a:lnSpc>
              </a:pPr>
              <a:r>
                <a:rPr lang="en-US" sz="3000" b="1" spc="44">
                  <a:solidFill>
                    <a:srgbClr val="FFFFFF"/>
                  </a:solidFill>
                  <a:latin typeface="DM Sans Bold"/>
                  <a:ea typeface="DM Sans Bold"/>
                  <a:cs typeface="DM Sans Bold"/>
                  <a:sym typeface="DM Sans Bold"/>
                </a:rPr>
                <a:t>ANY QUESTIONS?</a:t>
              </a:r>
            </a:p>
            <a:p>
              <a:pPr algn="l">
                <a:lnSpc>
                  <a:spcPts val="4200"/>
                </a:lnSpc>
              </a:pPr>
              <a:r>
                <a:rPr lang="en-US" sz="3000" b="1" spc="44">
                  <a:solidFill>
                    <a:srgbClr val="FFFFFF"/>
                  </a:solidFill>
                  <a:latin typeface="DM Sans Bold"/>
                  <a:ea typeface="DM Sans Bold"/>
                  <a:cs typeface="DM Sans Bold"/>
                  <a:sym typeface="DM Sans Bold"/>
                </a:rPr>
                <a:t>ALTERNATIVELY, PLEASE PING ME ON SLACK! @MAR MOHAMMED-AKRAM</a:t>
              </a:r>
            </a:p>
          </p:txBody>
        </p:sp>
      </p:grpSp>
      <p:sp>
        <p:nvSpPr>
          <p:cNvPr id="5" name="Freeform 5"/>
          <p:cNvSpPr/>
          <p:nvPr/>
        </p:nvSpPr>
        <p:spPr>
          <a:xfrm>
            <a:off x="12784344" y="0"/>
            <a:ext cx="5503656" cy="10287000"/>
          </a:xfrm>
          <a:custGeom>
            <a:avLst/>
            <a:gdLst/>
            <a:ahLst/>
            <a:cxnLst/>
            <a:rect l="l" t="t" r="r" b="b"/>
            <a:pathLst>
              <a:path w="5503656" h="10287000">
                <a:moveTo>
                  <a:pt x="0" y="0"/>
                </a:moveTo>
                <a:lnTo>
                  <a:pt x="5503656" y="0"/>
                </a:lnTo>
                <a:lnTo>
                  <a:pt x="5503656" y="10287000"/>
                </a:lnTo>
                <a:lnTo>
                  <a:pt x="0" y="10287000"/>
                </a:lnTo>
                <a:lnTo>
                  <a:pt x="0" y="0"/>
                </a:lnTo>
                <a:close/>
              </a:path>
            </a:pathLst>
          </a:custGeom>
          <a:blipFill>
            <a:blip r:embed="rId3"/>
            <a:stretch>
              <a:fillRect l="-155340" r="-25027"/>
            </a:stretch>
          </a:blipFill>
        </p:spPr>
        <p:txBody>
          <a:bodyPr/>
          <a:lstStyle/>
          <a:p>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39927" y="1730945"/>
            <a:ext cx="10638463" cy="2368814"/>
            <a:chOff x="0" y="0"/>
            <a:chExt cx="14184617" cy="3158419"/>
          </a:xfrm>
        </p:grpSpPr>
        <p:sp>
          <p:nvSpPr>
            <p:cNvPr id="3" name="TextBox 3"/>
            <p:cNvSpPr txBox="1"/>
            <p:nvPr/>
          </p:nvSpPr>
          <p:spPr>
            <a:xfrm>
              <a:off x="0" y="-9525"/>
              <a:ext cx="14184617" cy="1635125"/>
            </a:xfrm>
            <a:prstGeom prst="rect">
              <a:avLst/>
            </a:prstGeom>
          </p:spPr>
          <p:txBody>
            <a:bodyPr lIns="0" tIns="0" rIns="0" bIns="0" rtlCol="0" anchor="t">
              <a:spAutoFit/>
            </a:bodyPr>
            <a:lstStyle/>
            <a:p>
              <a:pPr algn="l">
                <a:lnSpc>
                  <a:spcPts val="9600"/>
                </a:lnSpc>
              </a:pPr>
              <a:r>
                <a:rPr lang="en-US" sz="8000">
                  <a:solidFill>
                    <a:srgbClr val="121212"/>
                  </a:solidFill>
                  <a:latin typeface="Roboto Mono"/>
                  <a:ea typeface="Roboto Mono"/>
                  <a:cs typeface="Roboto Mono"/>
                  <a:sym typeface="Roboto Mono"/>
                </a:rPr>
                <a:t>Discussion Points</a:t>
              </a:r>
            </a:p>
          </p:txBody>
        </p:sp>
        <p:sp>
          <p:nvSpPr>
            <p:cNvPr id="4" name="TextBox 4"/>
            <p:cNvSpPr txBox="1"/>
            <p:nvPr/>
          </p:nvSpPr>
          <p:spPr>
            <a:xfrm>
              <a:off x="0" y="2027060"/>
              <a:ext cx="14184617" cy="1131358"/>
            </a:xfrm>
            <a:prstGeom prst="rect">
              <a:avLst/>
            </a:prstGeom>
          </p:spPr>
          <p:txBody>
            <a:bodyPr lIns="0" tIns="0" rIns="0" bIns="0" rtlCol="0" anchor="t">
              <a:spAutoFit/>
            </a:bodyPr>
            <a:lstStyle/>
            <a:p>
              <a:pPr algn="l">
                <a:lnSpc>
                  <a:spcPts val="3499"/>
                </a:lnSpc>
              </a:pPr>
              <a:r>
                <a:rPr lang="en-US" sz="2499" b="1" spc="37">
                  <a:solidFill>
                    <a:srgbClr val="121212"/>
                  </a:solidFill>
                  <a:latin typeface="DM Sans Bold"/>
                  <a:ea typeface="DM Sans Bold"/>
                  <a:cs typeface="DM Sans Bold"/>
                  <a:sym typeface="DM Sans Bold"/>
                </a:rPr>
                <a:t>AN OVERVIEW OF OUR GOALS, THE DATA, OUR PROGRESS AND WHAT’S NEXT...</a:t>
              </a:r>
            </a:p>
          </p:txBody>
        </p:sp>
      </p:grpSp>
      <p:sp>
        <p:nvSpPr>
          <p:cNvPr id="5" name="Freeform 5"/>
          <p:cNvSpPr/>
          <p:nvPr/>
        </p:nvSpPr>
        <p:spPr>
          <a:xfrm rot="-5400000">
            <a:off x="10058104" y="2838816"/>
            <a:ext cx="12558099" cy="7740355"/>
          </a:xfrm>
          <a:custGeom>
            <a:avLst/>
            <a:gdLst/>
            <a:ahLst/>
            <a:cxnLst/>
            <a:rect l="l" t="t" r="r" b="b"/>
            <a:pathLst>
              <a:path w="12558099" h="7740355">
                <a:moveTo>
                  <a:pt x="0" y="0"/>
                </a:moveTo>
                <a:lnTo>
                  <a:pt x="12558099" y="0"/>
                </a:lnTo>
                <a:lnTo>
                  <a:pt x="12558099" y="7740355"/>
                </a:lnTo>
                <a:lnTo>
                  <a:pt x="0" y="7740355"/>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TextBox 6"/>
          <p:cNvSpPr txBox="1"/>
          <p:nvPr/>
        </p:nvSpPr>
        <p:spPr>
          <a:xfrm>
            <a:off x="1800203" y="5583125"/>
            <a:ext cx="2989650" cy="860425"/>
          </a:xfrm>
          <a:prstGeom prst="rect">
            <a:avLst/>
          </a:prstGeom>
          <a:solidFill>
            <a:srgbClr val="041DA0"/>
          </a:solidFill>
        </p:spPr>
        <p:txBody>
          <a:bodyPr lIns="0" tIns="0" rIns="0" bIns="0" rtlCol="0" anchor="t">
            <a:spAutoFit/>
          </a:bodyPr>
          <a:lstStyle/>
          <a:p>
            <a:pPr algn="ctr">
              <a:lnSpc>
                <a:spcPts val="3499"/>
              </a:lnSpc>
            </a:pPr>
            <a:r>
              <a:rPr lang="en-US" sz="2499" dirty="0">
                <a:solidFill>
                  <a:srgbClr val="FFFFFF"/>
                </a:solidFill>
                <a:latin typeface="DM Sans"/>
                <a:ea typeface="DM Sans"/>
                <a:cs typeface="DM Sans"/>
                <a:sym typeface="DM Sans"/>
              </a:rPr>
              <a:t>Context &amp; Business </a:t>
            </a:r>
          </a:p>
          <a:p>
            <a:pPr algn="ctr">
              <a:lnSpc>
                <a:spcPts val="3499"/>
              </a:lnSpc>
            </a:pPr>
            <a:r>
              <a:rPr lang="en-US" sz="2499" dirty="0">
                <a:solidFill>
                  <a:srgbClr val="FFFFFF"/>
                </a:solidFill>
                <a:latin typeface="DM Sans"/>
                <a:ea typeface="DM Sans"/>
                <a:cs typeface="DM Sans"/>
                <a:sym typeface="DM Sans"/>
              </a:rPr>
              <a:t>Goals</a:t>
            </a:r>
          </a:p>
        </p:txBody>
      </p:sp>
      <p:sp>
        <p:nvSpPr>
          <p:cNvPr id="7" name="TextBox 7"/>
          <p:cNvSpPr txBox="1"/>
          <p:nvPr/>
        </p:nvSpPr>
        <p:spPr>
          <a:xfrm>
            <a:off x="1800203" y="7639736"/>
            <a:ext cx="2989650" cy="431800"/>
          </a:xfrm>
          <a:prstGeom prst="rect">
            <a:avLst/>
          </a:prstGeom>
          <a:solidFill>
            <a:srgbClr val="041DA0"/>
          </a:solidFill>
        </p:spPr>
        <p:txBody>
          <a:bodyPr lIns="0" tIns="0" rIns="0" bIns="0" rtlCol="0" anchor="t">
            <a:spAutoFit/>
          </a:bodyPr>
          <a:lstStyle/>
          <a:p>
            <a:pPr algn="ctr">
              <a:lnSpc>
                <a:spcPts val="3500"/>
              </a:lnSpc>
            </a:pPr>
            <a:r>
              <a:rPr lang="en-US" sz="2500" dirty="0">
                <a:solidFill>
                  <a:srgbClr val="FFFFFF"/>
                </a:solidFill>
                <a:latin typeface="DM Sans"/>
                <a:ea typeface="DM Sans"/>
                <a:cs typeface="DM Sans"/>
                <a:sym typeface="DM Sans"/>
              </a:rPr>
              <a:t>Recommendations</a:t>
            </a:r>
          </a:p>
        </p:txBody>
      </p:sp>
      <p:sp>
        <p:nvSpPr>
          <p:cNvPr id="8" name="TextBox 8"/>
          <p:cNvSpPr txBox="1"/>
          <p:nvPr/>
        </p:nvSpPr>
        <p:spPr>
          <a:xfrm>
            <a:off x="6171785" y="5583125"/>
            <a:ext cx="2989650" cy="860425"/>
          </a:xfrm>
          <a:prstGeom prst="rect">
            <a:avLst/>
          </a:prstGeom>
          <a:solidFill>
            <a:srgbClr val="041DA0"/>
          </a:solidFill>
        </p:spPr>
        <p:txBody>
          <a:bodyPr lIns="0" tIns="0" rIns="0" bIns="0" rtlCol="0" anchor="t">
            <a:spAutoFit/>
          </a:bodyPr>
          <a:lstStyle/>
          <a:p>
            <a:pPr algn="ctr">
              <a:lnSpc>
                <a:spcPts val="3499"/>
              </a:lnSpc>
            </a:pPr>
            <a:r>
              <a:rPr lang="en-US" sz="2499" dirty="0">
                <a:solidFill>
                  <a:srgbClr val="FFFFFF"/>
                </a:solidFill>
                <a:latin typeface="DM Sans"/>
                <a:ea typeface="DM Sans"/>
                <a:cs typeface="DM Sans"/>
                <a:sym typeface="DM Sans"/>
              </a:rPr>
              <a:t>Data </a:t>
            </a:r>
          </a:p>
          <a:p>
            <a:pPr algn="ctr">
              <a:lnSpc>
                <a:spcPts val="3500"/>
              </a:lnSpc>
            </a:pPr>
            <a:r>
              <a:rPr lang="en-US" sz="2500" dirty="0">
                <a:solidFill>
                  <a:srgbClr val="FFFFFF"/>
                </a:solidFill>
                <a:latin typeface="DM Sans"/>
                <a:ea typeface="DM Sans"/>
                <a:cs typeface="DM Sans"/>
                <a:sym typeface="DM Sans"/>
              </a:rPr>
              <a:t>Insights</a:t>
            </a:r>
          </a:p>
        </p:txBody>
      </p:sp>
      <p:sp>
        <p:nvSpPr>
          <p:cNvPr id="9" name="TextBox 9"/>
          <p:cNvSpPr txBox="1"/>
          <p:nvPr/>
        </p:nvSpPr>
        <p:spPr>
          <a:xfrm>
            <a:off x="6171785" y="7430186"/>
            <a:ext cx="2989650" cy="877035"/>
          </a:xfrm>
          <a:prstGeom prst="rect">
            <a:avLst/>
          </a:prstGeom>
          <a:solidFill>
            <a:srgbClr val="041DA0"/>
          </a:solidFill>
        </p:spPr>
        <p:txBody>
          <a:bodyPr lIns="0" tIns="0" rIns="0" bIns="0" rtlCol="0" anchor="t">
            <a:spAutoFit/>
          </a:bodyPr>
          <a:lstStyle/>
          <a:p>
            <a:pPr algn="ctr">
              <a:lnSpc>
                <a:spcPts val="3499"/>
              </a:lnSpc>
            </a:pPr>
            <a:r>
              <a:rPr lang="en-US" sz="2499" dirty="0">
                <a:solidFill>
                  <a:srgbClr val="FFFFFF"/>
                </a:solidFill>
                <a:latin typeface="DM Sans"/>
                <a:ea typeface="DM Sans"/>
                <a:cs typeface="DM Sans"/>
                <a:sym typeface="DM Sans"/>
              </a:rPr>
              <a:t>Impact of not </a:t>
            </a:r>
          </a:p>
          <a:p>
            <a:pPr algn="ctr">
              <a:lnSpc>
                <a:spcPts val="3499"/>
              </a:lnSpc>
            </a:pPr>
            <a:r>
              <a:rPr lang="en-US" sz="2499" dirty="0">
                <a:solidFill>
                  <a:srgbClr val="FFFFFF"/>
                </a:solidFill>
                <a:latin typeface="DM Sans"/>
                <a:ea typeface="DM Sans"/>
                <a:cs typeface="DM Sans"/>
                <a:sym typeface="DM Sans"/>
              </a:rPr>
              <a:t>taking action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37552" y="1628752"/>
            <a:ext cx="11864492" cy="1228725"/>
          </a:xfrm>
          <a:prstGeom prst="rect">
            <a:avLst/>
          </a:prstGeom>
        </p:spPr>
        <p:txBody>
          <a:bodyPr lIns="0" tIns="0" rIns="0" bIns="0" rtlCol="0" anchor="t">
            <a:spAutoFit/>
          </a:bodyPr>
          <a:lstStyle/>
          <a:p>
            <a:pPr algn="l">
              <a:lnSpc>
                <a:spcPts val="9600"/>
              </a:lnSpc>
            </a:pPr>
            <a:r>
              <a:rPr lang="en-US" sz="8000">
                <a:solidFill>
                  <a:srgbClr val="121212"/>
                </a:solidFill>
                <a:latin typeface="Roboto Mono"/>
                <a:ea typeface="Roboto Mono"/>
                <a:cs typeface="Roboto Mono"/>
                <a:sym typeface="Roboto Mono"/>
              </a:rPr>
              <a:t>Context &amp; Rationale</a:t>
            </a:r>
          </a:p>
        </p:txBody>
      </p:sp>
      <p:sp>
        <p:nvSpPr>
          <p:cNvPr id="3" name="TextBox 3"/>
          <p:cNvSpPr txBox="1"/>
          <p:nvPr/>
        </p:nvSpPr>
        <p:spPr>
          <a:xfrm>
            <a:off x="1437552" y="3686542"/>
            <a:ext cx="7706448" cy="504825"/>
          </a:xfrm>
          <a:prstGeom prst="rect">
            <a:avLst/>
          </a:prstGeom>
        </p:spPr>
        <p:txBody>
          <a:bodyPr lIns="0" tIns="0" rIns="0" bIns="0" rtlCol="0" anchor="t">
            <a:spAutoFit/>
          </a:bodyPr>
          <a:lstStyle/>
          <a:p>
            <a:pPr algn="l">
              <a:lnSpc>
                <a:spcPts val="4199"/>
              </a:lnSpc>
            </a:pPr>
            <a:r>
              <a:rPr lang="en-US" sz="2999" b="1" spc="44">
                <a:solidFill>
                  <a:srgbClr val="121212"/>
                </a:solidFill>
                <a:latin typeface="DM Sans Bold"/>
                <a:ea typeface="DM Sans Bold"/>
                <a:cs typeface="DM Sans Bold"/>
                <a:sym typeface="DM Sans Bold"/>
              </a:rPr>
              <a:t>WHAT WE WANT TO ACHIEVE</a:t>
            </a:r>
          </a:p>
        </p:txBody>
      </p:sp>
      <p:grpSp>
        <p:nvGrpSpPr>
          <p:cNvPr id="4" name="Group 4"/>
          <p:cNvGrpSpPr/>
          <p:nvPr/>
        </p:nvGrpSpPr>
        <p:grpSpPr>
          <a:xfrm>
            <a:off x="1437552" y="4433734"/>
            <a:ext cx="6282321" cy="2524125"/>
            <a:chOff x="0" y="0"/>
            <a:chExt cx="8376428" cy="3365500"/>
          </a:xfrm>
        </p:grpSpPr>
        <p:sp>
          <p:nvSpPr>
            <p:cNvPr id="5" name="TextBox 5"/>
            <p:cNvSpPr txBox="1"/>
            <p:nvPr/>
          </p:nvSpPr>
          <p:spPr>
            <a:xfrm>
              <a:off x="0" y="-47625"/>
              <a:ext cx="8376428" cy="547158"/>
            </a:xfrm>
            <a:prstGeom prst="rect">
              <a:avLst/>
            </a:prstGeom>
          </p:spPr>
          <p:txBody>
            <a:bodyPr lIns="0" tIns="0" rIns="0" bIns="0" rtlCol="0" anchor="t">
              <a:spAutoFit/>
            </a:bodyPr>
            <a:lstStyle/>
            <a:p>
              <a:pPr algn="l">
                <a:lnSpc>
                  <a:spcPts val="3499"/>
                </a:lnSpc>
              </a:pPr>
              <a:r>
                <a:rPr lang="en-US" sz="2499" b="1" spc="37">
                  <a:solidFill>
                    <a:srgbClr val="121212"/>
                  </a:solidFill>
                  <a:latin typeface="DM Sans Bold"/>
                  <a:ea typeface="DM Sans Bold"/>
                  <a:cs typeface="DM Sans Bold"/>
                  <a:sym typeface="DM Sans Bold"/>
                </a:rPr>
                <a:t>IMPROVE OUR PROFITABILITY</a:t>
              </a:r>
            </a:p>
          </p:txBody>
        </p:sp>
        <p:sp>
          <p:nvSpPr>
            <p:cNvPr id="6" name="TextBox 6"/>
            <p:cNvSpPr txBox="1"/>
            <p:nvPr/>
          </p:nvSpPr>
          <p:spPr>
            <a:xfrm>
              <a:off x="0" y="1036108"/>
              <a:ext cx="8376428" cy="2329392"/>
            </a:xfrm>
            <a:prstGeom prst="rect">
              <a:avLst/>
            </a:prstGeom>
          </p:spPr>
          <p:txBody>
            <a:bodyPr lIns="0" tIns="0" rIns="0" bIns="0" rtlCol="0" anchor="t">
              <a:spAutoFit/>
            </a:bodyPr>
            <a:lstStyle/>
            <a:p>
              <a:pPr algn="l">
                <a:lnSpc>
                  <a:spcPts val="2800"/>
                </a:lnSpc>
              </a:pPr>
              <a:r>
                <a:rPr lang="en-US" sz="2000">
                  <a:solidFill>
                    <a:srgbClr val="121212"/>
                  </a:solidFill>
                  <a:latin typeface="DM Sans"/>
                  <a:ea typeface="DM Sans"/>
                  <a:cs typeface="DM Sans"/>
                  <a:sym typeface="DM Sans"/>
                </a:rPr>
                <a:t>By improving our profitability we can improve our sustainability, reinvest in our growth, survive market fluctuations, fund innovations.</a:t>
              </a:r>
            </a:p>
            <a:p>
              <a:pPr algn="l">
                <a:lnSpc>
                  <a:spcPts val="2800"/>
                </a:lnSpc>
              </a:pPr>
              <a:endParaRPr lang="en-US" sz="2000">
                <a:solidFill>
                  <a:srgbClr val="121212"/>
                </a:solidFill>
                <a:latin typeface="DM Sans"/>
                <a:ea typeface="DM Sans"/>
                <a:cs typeface="DM Sans"/>
                <a:sym typeface="DM Sans"/>
              </a:endParaRPr>
            </a:p>
            <a:p>
              <a:pPr algn="l">
                <a:lnSpc>
                  <a:spcPts val="2800"/>
                </a:lnSpc>
              </a:pPr>
              <a:endParaRPr lang="en-US" sz="2000">
                <a:solidFill>
                  <a:srgbClr val="121212"/>
                </a:solidFill>
                <a:latin typeface="DM Sans"/>
                <a:ea typeface="DM Sans"/>
                <a:cs typeface="DM Sans"/>
                <a:sym typeface="DM Sans"/>
              </a:endParaRPr>
            </a:p>
          </p:txBody>
        </p:sp>
      </p:grpSp>
      <p:sp>
        <p:nvSpPr>
          <p:cNvPr id="7" name="Freeform 7"/>
          <p:cNvSpPr/>
          <p:nvPr/>
        </p:nvSpPr>
        <p:spPr>
          <a:xfrm rot="-1570078" flipH="1">
            <a:off x="13113179" y="-3565441"/>
            <a:ext cx="10349643" cy="8411437"/>
          </a:xfrm>
          <a:custGeom>
            <a:avLst/>
            <a:gdLst/>
            <a:ahLst/>
            <a:cxnLst/>
            <a:rect l="l" t="t" r="r" b="b"/>
            <a:pathLst>
              <a:path w="10349643" h="8411437">
                <a:moveTo>
                  <a:pt x="10349642" y="0"/>
                </a:moveTo>
                <a:lnTo>
                  <a:pt x="0" y="0"/>
                </a:lnTo>
                <a:lnTo>
                  <a:pt x="0" y="8411437"/>
                </a:lnTo>
                <a:lnTo>
                  <a:pt x="10349642" y="8411437"/>
                </a:lnTo>
                <a:lnTo>
                  <a:pt x="10349642" y="0"/>
                </a:lnTo>
                <a:close/>
              </a:path>
            </a:pathLst>
          </a:custGeom>
          <a:blipFill>
            <a:blip r:embed="rId3">
              <a:alphaModFix amt="50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GB"/>
          </a:p>
        </p:txBody>
      </p:sp>
      <p:grpSp>
        <p:nvGrpSpPr>
          <p:cNvPr id="8" name="Group 8"/>
          <p:cNvGrpSpPr/>
          <p:nvPr/>
        </p:nvGrpSpPr>
        <p:grpSpPr>
          <a:xfrm>
            <a:off x="1437552" y="6697049"/>
            <a:ext cx="6282321" cy="1819275"/>
            <a:chOff x="0" y="0"/>
            <a:chExt cx="8376428" cy="2425700"/>
          </a:xfrm>
        </p:grpSpPr>
        <p:sp>
          <p:nvSpPr>
            <p:cNvPr id="9" name="TextBox 9"/>
            <p:cNvSpPr txBox="1"/>
            <p:nvPr/>
          </p:nvSpPr>
          <p:spPr>
            <a:xfrm>
              <a:off x="0" y="-57150"/>
              <a:ext cx="8376428" cy="556683"/>
            </a:xfrm>
            <a:prstGeom prst="rect">
              <a:avLst/>
            </a:prstGeom>
          </p:spPr>
          <p:txBody>
            <a:bodyPr lIns="0" tIns="0" rIns="0" bIns="0" rtlCol="0" anchor="t">
              <a:spAutoFit/>
            </a:bodyPr>
            <a:lstStyle/>
            <a:p>
              <a:pPr algn="l">
                <a:lnSpc>
                  <a:spcPts val="3500"/>
                </a:lnSpc>
              </a:pPr>
              <a:r>
                <a:rPr lang="en-US" sz="2500" b="1" spc="37">
                  <a:solidFill>
                    <a:srgbClr val="121212"/>
                  </a:solidFill>
                  <a:latin typeface="DM Sans Bold"/>
                  <a:ea typeface="DM Sans Bold"/>
                  <a:cs typeface="DM Sans Bold"/>
                  <a:sym typeface="DM Sans Bold"/>
                </a:rPr>
                <a:t>BE THE #1 ONLINE FASHION BRAND</a:t>
              </a:r>
            </a:p>
          </p:txBody>
        </p:sp>
        <p:sp>
          <p:nvSpPr>
            <p:cNvPr id="10" name="TextBox 10"/>
            <p:cNvSpPr txBox="1"/>
            <p:nvPr/>
          </p:nvSpPr>
          <p:spPr>
            <a:xfrm>
              <a:off x="0" y="1036108"/>
              <a:ext cx="8376428" cy="1389592"/>
            </a:xfrm>
            <a:prstGeom prst="rect">
              <a:avLst/>
            </a:prstGeom>
          </p:spPr>
          <p:txBody>
            <a:bodyPr lIns="0" tIns="0" rIns="0" bIns="0" rtlCol="0" anchor="t">
              <a:spAutoFit/>
            </a:bodyPr>
            <a:lstStyle/>
            <a:p>
              <a:pPr algn="l">
                <a:lnSpc>
                  <a:spcPts val="2800"/>
                </a:lnSpc>
              </a:pPr>
              <a:r>
                <a:rPr lang="en-US" sz="2000">
                  <a:solidFill>
                    <a:srgbClr val="121212"/>
                  </a:solidFill>
                  <a:latin typeface="DM Sans"/>
                  <a:ea typeface="DM Sans"/>
                  <a:cs typeface="DM Sans"/>
                  <a:sym typeface="DM Sans"/>
                </a:rPr>
                <a:t>Improved profitability as the #1 fashion e-commerce business gives us a competitive edge, helps us outperform competitors &amp; boosts customer review.</a:t>
              </a:r>
            </a:p>
          </p:txBody>
        </p:sp>
      </p:grpSp>
      <p:sp>
        <p:nvSpPr>
          <p:cNvPr id="11" name="TextBox 11"/>
          <p:cNvSpPr txBox="1"/>
          <p:nvPr/>
        </p:nvSpPr>
        <p:spPr>
          <a:xfrm>
            <a:off x="9144000" y="3686542"/>
            <a:ext cx="7706448" cy="504825"/>
          </a:xfrm>
          <a:prstGeom prst="rect">
            <a:avLst/>
          </a:prstGeom>
        </p:spPr>
        <p:txBody>
          <a:bodyPr lIns="0" tIns="0" rIns="0" bIns="0" rtlCol="0" anchor="t">
            <a:spAutoFit/>
          </a:bodyPr>
          <a:lstStyle/>
          <a:p>
            <a:pPr algn="l">
              <a:lnSpc>
                <a:spcPts val="4199"/>
              </a:lnSpc>
            </a:pPr>
            <a:r>
              <a:rPr lang="en-US" sz="2999" b="1" spc="44">
                <a:solidFill>
                  <a:srgbClr val="121212"/>
                </a:solidFill>
                <a:latin typeface="DM Sans Bold"/>
                <a:ea typeface="DM Sans Bold"/>
                <a:cs typeface="DM Sans Bold"/>
                <a:sym typeface="DM Sans Bold"/>
              </a:rPr>
              <a:t>WHY IMPROVE</a:t>
            </a:r>
          </a:p>
        </p:txBody>
      </p:sp>
      <p:grpSp>
        <p:nvGrpSpPr>
          <p:cNvPr id="12" name="Group 12"/>
          <p:cNvGrpSpPr/>
          <p:nvPr/>
        </p:nvGrpSpPr>
        <p:grpSpPr>
          <a:xfrm>
            <a:off x="9144000" y="4433734"/>
            <a:ext cx="6282321" cy="2524125"/>
            <a:chOff x="0" y="0"/>
            <a:chExt cx="8376428" cy="3365500"/>
          </a:xfrm>
        </p:grpSpPr>
        <p:sp>
          <p:nvSpPr>
            <p:cNvPr id="13" name="TextBox 13"/>
            <p:cNvSpPr txBox="1"/>
            <p:nvPr/>
          </p:nvSpPr>
          <p:spPr>
            <a:xfrm>
              <a:off x="0" y="-47625"/>
              <a:ext cx="8376428" cy="547158"/>
            </a:xfrm>
            <a:prstGeom prst="rect">
              <a:avLst/>
            </a:prstGeom>
          </p:spPr>
          <p:txBody>
            <a:bodyPr lIns="0" tIns="0" rIns="0" bIns="0" rtlCol="0" anchor="t">
              <a:spAutoFit/>
            </a:bodyPr>
            <a:lstStyle/>
            <a:p>
              <a:pPr algn="l">
                <a:lnSpc>
                  <a:spcPts val="3499"/>
                </a:lnSpc>
              </a:pPr>
              <a:r>
                <a:rPr lang="en-US" sz="2499" b="1" spc="37">
                  <a:solidFill>
                    <a:srgbClr val="121212"/>
                  </a:solidFill>
                  <a:latin typeface="DM Sans Bold"/>
                  <a:ea typeface="DM Sans Bold"/>
                  <a:cs typeface="DM Sans Bold"/>
                  <a:sym typeface="DM Sans Bold"/>
                </a:rPr>
                <a:t>INVEST IN SOCIAL MEDIA</a:t>
              </a:r>
            </a:p>
          </p:txBody>
        </p:sp>
        <p:sp>
          <p:nvSpPr>
            <p:cNvPr id="14" name="TextBox 14"/>
            <p:cNvSpPr txBox="1"/>
            <p:nvPr/>
          </p:nvSpPr>
          <p:spPr>
            <a:xfrm>
              <a:off x="0" y="1036108"/>
              <a:ext cx="8376428" cy="2329392"/>
            </a:xfrm>
            <a:prstGeom prst="rect">
              <a:avLst/>
            </a:prstGeom>
          </p:spPr>
          <p:txBody>
            <a:bodyPr lIns="0" tIns="0" rIns="0" bIns="0" rtlCol="0" anchor="t">
              <a:spAutoFit/>
            </a:bodyPr>
            <a:lstStyle/>
            <a:p>
              <a:pPr algn="l">
                <a:lnSpc>
                  <a:spcPts val="2800"/>
                </a:lnSpc>
              </a:pPr>
              <a:r>
                <a:rPr lang="en-US" sz="2000">
                  <a:solidFill>
                    <a:srgbClr val="121212"/>
                  </a:solidFill>
                  <a:latin typeface="DM Sans"/>
                  <a:ea typeface="DM Sans"/>
                  <a:cs typeface="DM Sans"/>
                  <a:sym typeface="DM Sans"/>
                </a:rPr>
                <a:t>With higher profitability, we can expand our social media presence &amp; influencer partnerships, which are key growth drivers in today’s e-commerce market.</a:t>
              </a:r>
            </a:p>
            <a:p>
              <a:pPr algn="ctr">
                <a:lnSpc>
                  <a:spcPts val="2800"/>
                </a:lnSpc>
              </a:pPr>
              <a:endParaRPr lang="en-US" sz="2000">
                <a:solidFill>
                  <a:srgbClr val="121212"/>
                </a:solidFill>
                <a:latin typeface="DM Sans"/>
                <a:ea typeface="DM Sans"/>
                <a:cs typeface="DM Sans"/>
                <a:sym typeface="DM Sans"/>
              </a:endParaRPr>
            </a:p>
            <a:p>
              <a:pPr algn="ctr">
                <a:lnSpc>
                  <a:spcPts val="2800"/>
                </a:lnSpc>
              </a:pPr>
              <a:endParaRPr lang="en-US" sz="2000">
                <a:solidFill>
                  <a:srgbClr val="121212"/>
                </a:solidFill>
                <a:latin typeface="DM Sans"/>
                <a:ea typeface="DM Sans"/>
                <a:cs typeface="DM Sans"/>
                <a:sym typeface="DM Sans"/>
              </a:endParaRPr>
            </a:p>
          </p:txBody>
        </p:sp>
      </p:grpSp>
      <p:grpSp>
        <p:nvGrpSpPr>
          <p:cNvPr id="15" name="Group 15"/>
          <p:cNvGrpSpPr/>
          <p:nvPr/>
        </p:nvGrpSpPr>
        <p:grpSpPr>
          <a:xfrm>
            <a:off x="9144000" y="6697049"/>
            <a:ext cx="6395990" cy="1819275"/>
            <a:chOff x="0" y="0"/>
            <a:chExt cx="8527987" cy="2425700"/>
          </a:xfrm>
        </p:grpSpPr>
        <p:sp>
          <p:nvSpPr>
            <p:cNvPr id="16" name="TextBox 16"/>
            <p:cNvSpPr txBox="1"/>
            <p:nvPr/>
          </p:nvSpPr>
          <p:spPr>
            <a:xfrm>
              <a:off x="0" y="-47625"/>
              <a:ext cx="8527987" cy="547158"/>
            </a:xfrm>
            <a:prstGeom prst="rect">
              <a:avLst/>
            </a:prstGeom>
          </p:spPr>
          <p:txBody>
            <a:bodyPr lIns="0" tIns="0" rIns="0" bIns="0" rtlCol="0" anchor="t">
              <a:spAutoFit/>
            </a:bodyPr>
            <a:lstStyle/>
            <a:p>
              <a:pPr algn="l">
                <a:lnSpc>
                  <a:spcPts val="3499"/>
                </a:lnSpc>
              </a:pPr>
              <a:r>
                <a:rPr lang="en-US" sz="2499" b="1" spc="37">
                  <a:solidFill>
                    <a:srgbClr val="121212"/>
                  </a:solidFill>
                  <a:latin typeface="DM Sans Bold"/>
                  <a:ea typeface="DM Sans Bold"/>
                  <a:cs typeface="DM Sans Bold"/>
                  <a:sym typeface="DM Sans Bold"/>
                </a:rPr>
                <a:t>PROVIDE BETTER SERVICE &amp; MARKETING</a:t>
              </a:r>
            </a:p>
          </p:txBody>
        </p:sp>
        <p:sp>
          <p:nvSpPr>
            <p:cNvPr id="17" name="TextBox 17"/>
            <p:cNvSpPr txBox="1"/>
            <p:nvPr/>
          </p:nvSpPr>
          <p:spPr>
            <a:xfrm>
              <a:off x="0" y="1036108"/>
              <a:ext cx="8527987" cy="1389592"/>
            </a:xfrm>
            <a:prstGeom prst="rect">
              <a:avLst/>
            </a:prstGeom>
          </p:spPr>
          <p:txBody>
            <a:bodyPr lIns="0" tIns="0" rIns="0" bIns="0" rtlCol="0" anchor="t">
              <a:spAutoFit/>
            </a:bodyPr>
            <a:lstStyle/>
            <a:p>
              <a:pPr algn="l">
                <a:lnSpc>
                  <a:spcPts val="2800"/>
                </a:lnSpc>
              </a:pPr>
              <a:r>
                <a:rPr lang="en-US" sz="2000">
                  <a:solidFill>
                    <a:srgbClr val="121212"/>
                  </a:solidFill>
                  <a:latin typeface="DM Sans"/>
                  <a:ea typeface="DM Sans"/>
                  <a:cs typeface="DM Sans"/>
                  <a:sym typeface="DM Sans"/>
                </a:rPr>
                <a:t>Increased profits lets us streamline our services for better customer experience and diversify marketing strategies, such as B2B partnerships and events.</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00000">
                <a:alpha val="100000"/>
              </a:srgbClr>
            </a:gs>
            <a:gs pos="100000">
              <a:srgbClr val="3533CD">
                <a:alpha val="100000"/>
              </a:srgbClr>
            </a:gs>
          </a:gsLst>
          <a:lin ang="0"/>
        </a:gradFill>
        <a:effectLst/>
      </p:bgPr>
    </p:bg>
    <p:spTree>
      <p:nvGrpSpPr>
        <p:cNvPr id="1" name=""/>
        <p:cNvGrpSpPr/>
        <p:nvPr/>
      </p:nvGrpSpPr>
      <p:grpSpPr>
        <a:xfrm>
          <a:off x="0" y="0"/>
          <a:ext cx="0" cy="0"/>
          <a:chOff x="0" y="0"/>
          <a:chExt cx="0" cy="0"/>
        </a:xfrm>
      </p:grpSpPr>
      <p:grpSp>
        <p:nvGrpSpPr>
          <p:cNvPr id="2" name="Group 2"/>
          <p:cNvGrpSpPr/>
          <p:nvPr/>
        </p:nvGrpSpPr>
        <p:grpSpPr>
          <a:xfrm>
            <a:off x="9463578" y="2743856"/>
            <a:ext cx="7795722" cy="4799287"/>
            <a:chOff x="0" y="0"/>
            <a:chExt cx="10394296" cy="6399050"/>
          </a:xfrm>
        </p:grpSpPr>
        <p:sp>
          <p:nvSpPr>
            <p:cNvPr id="3" name="TextBox 3"/>
            <p:cNvSpPr txBox="1"/>
            <p:nvPr/>
          </p:nvSpPr>
          <p:spPr>
            <a:xfrm>
              <a:off x="0" y="-9525"/>
              <a:ext cx="10394296" cy="4886325"/>
            </a:xfrm>
            <a:prstGeom prst="rect">
              <a:avLst/>
            </a:prstGeom>
          </p:spPr>
          <p:txBody>
            <a:bodyPr lIns="0" tIns="0" rIns="0" bIns="0" rtlCol="0" anchor="t">
              <a:spAutoFit/>
            </a:bodyPr>
            <a:lstStyle/>
            <a:p>
              <a:pPr algn="l">
                <a:lnSpc>
                  <a:spcPts val="14400"/>
                </a:lnSpc>
              </a:pPr>
              <a:r>
                <a:rPr lang="en-US" sz="12000">
                  <a:solidFill>
                    <a:srgbClr val="FFFFFF"/>
                  </a:solidFill>
                  <a:latin typeface="Roboto Mono"/>
                  <a:ea typeface="Roboto Mono"/>
                  <a:cs typeface="Roboto Mono"/>
                  <a:sym typeface="Roboto Mono"/>
                </a:rPr>
                <a:t>Data Insights</a:t>
              </a:r>
            </a:p>
          </p:txBody>
        </p:sp>
        <p:sp>
          <p:nvSpPr>
            <p:cNvPr id="4" name="TextBox 4"/>
            <p:cNvSpPr txBox="1"/>
            <p:nvPr/>
          </p:nvSpPr>
          <p:spPr>
            <a:xfrm>
              <a:off x="0" y="5722775"/>
              <a:ext cx="10394296" cy="676275"/>
            </a:xfrm>
            <a:prstGeom prst="rect">
              <a:avLst/>
            </a:prstGeom>
          </p:spPr>
          <p:txBody>
            <a:bodyPr lIns="0" tIns="0" rIns="0" bIns="0" rtlCol="0" anchor="t">
              <a:spAutoFit/>
            </a:bodyPr>
            <a:lstStyle/>
            <a:p>
              <a:pPr algn="l">
                <a:lnSpc>
                  <a:spcPts val="4200"/>
                </a:lnSpc>
              </a:pPr>
              <a:r>
                <a:rPr lang="en-US" sz="3000" b="1" spc="44">
                  <a:solidFill>
                    <a:srgbClr val="FFFFFF"/>
                  </a:solidFill>
                  <a:latin typeface="DM Sans Bold"/>
                  <a:ea typeface="DM Sans Bold"/>
                  <a:cs typeface="DM Sans Bold"/>
                  <a:sym typeface="DM Sans Bold"/>
                </a:rPr>
                <a:t>HOW CAN WE IMPROVE PROFITABILITY?</a:t>
              </a:r>
            </a:p>
          </p:txBody>
        </p:sp>
      </p:grpSp>
      <p:sp>
        <p:nvSpPr>
          <p:cNvPr id="5" name="Freeform 5"/>
          <p:cNvSpPr/>
          <p:nvPr/>
        </p:nvSpPr>
        <p:spPr>
          <a:xfrm rot="-1570078" flipH="1">
            <a:off x="12908665" y="-3408115"/>
            <a:ext cx="10349643" cy="8411437"/>
          </a:xfrm>
          <a:custGeom>
            <a:avLst/>
            <a:gdLst/>
            <a:ahLst/>
            <a:cxnLst/>
            <a:rect l="l" t="t" r="r" b="b"/>
            <a:pathLst>
              <a:path w="10349643" h="8411437">
                <a:moveTo>
                  <a:pt x="10349643" y="0"/>
                </a:moveTo>
                <a:lnTo>
                  <a:pt x="0" y="0"/>
                </a:lnTo>
                <a:lnTo>
                  <a:pt x="0" y="8411437"/>
                </a:lnTo>
                <a:lnTo>
                  <a:pt x="10349643" y="8411437"/>
                </a:lnTo>
                <a:lnTo>
                  <a:pt x="10349643" y="0"/>
                </a:lnTo>
                <a:close/>
              </a:path>
            </a:pathLst>
          </a:custGeom>
          <a:blipFill>
            <a:blip r:embed="rId3">
              <a:alphaModFix amt="31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6" name="Freeform 6"/>
          <p:cNvSpPr/>
          <p:nvPr/>
        </p:nvSpPr>
        <p:spPr>
          <a:xfrm>
            <a:off x="0" y="0"/>
            <a:ext cx="7248017" cy="10287000"/>
          </a:xfrm>
          <a:custGeom>
            <a:avLst/>
            <a:gdLst/>
            <a:ahLst/>
            <a:cxnLst/>
            <a:rect l="l" t="t" r="r" b="b"/>
            <a:pathLst>
              <a:path w="7248017" h="10287000">
                <a:moveTo>
                  <a:pt x="0" y="0"/>
                </a:moveTo>
                <a:lnTo>
                  <a:pt x="7248017" y="0"/>
                </a:lnTo>
                <a:lnTo>
                  <a:pt x="7248017" y="10287000"/>
                </a:lnTo>
                <a:lnTo>
                  <a:pt x="0" y="10287000"/>
                </a:lnTo>
                <a:lnTo>
                  <a:pt x="0" y="0"/>
                </a:lnTo>
                <a:close/>
              </a:path>
            </a:pathLst>
          </a:custGeom>
          <a:blipFill>
            <a:blip r:embed="rId5"/>
            <a:stretch>
              <a:fillRect l="-11047" r="-31576" b="-490"/>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797113" y="4251457"/>
            <a:ext cx="6462187" cy="3641675"/>
          </a:xfrm>
          <a:custGeom>
            <a:avLst/>
            <a:gdLst/>
            <a:ahLst/>
            <a:cxnLst/>
            <a:rect l="l" t="t" r="r" b="b"/>
            <a:pathLst>
              <a:path w="6462187" h="3641675">
                <a:moveTo>
                  <a:pt x="0" y="0"/>
                </a:moveTo>
                <a:lnTo>
                  <a:pt x="6462187" y="0"/>
                </a:lnTo>
                <a:lnTo>
                  <a:pt x="6462187" y="3641675"/>
                </a:lnTo>
                <a:lnTo>
                  <a:pt x="0" y="3641675"/>
                </a:lnTo>
                <a:lnTo>
                  <a:pt x="0" y="0"/>
                </a:lnTo>
                <a:close/>
              </a:path>
            </a:pathLst>
          </a:custGeom>
          <a:blipFill>
            <a:blip r:embed="rId3"/>
            <a:stretch>
              <a:fillRect/>
            </a:stretch>
          </a:blipFill>
        </p:spPr>
        <p:txBody>
          <a:bodyPr/>
          <a:lstStyle/>
          <a:p>
            <a:endParaRPr lang="en-GB"/>
          </a:p>
        </p:txBody>
      </p:sp>
      <p:sp>
        <p:nvSpPr>
          <p:cNvPr id="3" name="Freeform 3"/>
          <p:cNvSpPr/>
          <p:nvPr/>
        </p:nvSpPr>
        <p:spPr>
          <a:xfrm>
            <a:off x="1028700" y="2886289"/>
            <a:ext cx="9768413" cy="6372011"/>
          </a:xfrm>
          <a:custGeom>
            <a:avLst/>
            <a:gdLst/>
            <a:ahLst/>
            <a:cxnLst/>
            <a:rect l="l" t="t" r="r" b="b"/>
            <a:pathLst>
              <a:path w="9768413" h="6372011">
                <a:moveTo>
                  <a:pt x="0" y="0"/>
                </a:moveTo>
                <a:lnTo>
                  <a:pt x="9768413" y="0"/>
                </a:lnTo>
                <a:lnTo>
                  <a:pt x="9768413" y="6372011"/>
                </a:lnTo>
                <a:lnTo>
                  <a:pt x="0" y="6372011"/>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028700" y="1019175"/>
            <a:ext cx="6842859" cy="1228725"/>
          </a:xfrm>
          <a:prstGeom prst="rect">
            <a:avLst/>
          </a:prstGeom>
        </p:spPr>
        <p:txBody>
          <a:bodyPr lIns="0" tIns="0" rIns="0" bIns="0" rtlCol="0" anchor="t">
            <a:spAutoFit/>
          </a:bodyPr>
          <a:lstStyle/>
          <a:p>
            <a:pPr algn="l">
              <a:lnSpc>
                <a:spcPts val="9600"/>
              </a:lnSpc>
            </a:pPr>
            <a:r>
              <a:rPr lang="en-US" sz="8000">
                <a:solidFill>
                  <a:srgbClr val="121212"/>
                </a:solidFill>
                <a:latin typeface="Roboto Mono"/>
                <a:ea typeface="Roboto Mono"/>
                <a:cs typeface="Roboto Mono"/>
                <a:sym typeface="Roboto Mono"/>
              </a:rPr>
              <a:t>Our Numbers</a:t>
            </a:r>
          </a:p>
        </p:txBody>
      </p:sp>
      <p:sp>
        <p:nvSpPr>
          <p:cNvPr id="5" name="TextBox 5"/>
          <p:cNvSpPr txBox="1"/>
          <p:nvPr/>
        </p:nvSpPr>
        <p:spPr>
          <a:xfrm>
            <a:off x="3586255" y="8862694"/>
            <a:ext cx="2573834" cy="705486"/>
          </a:xfrm>
          <a:prstGeom prst="rect">
            <a:avLst/>
          </a:prstGeom>
        </p:spPr>
        <p:txBody>
          <a:bodyPr lIns="0" tIns="0" rIns="0" bIns="0" rtlCol="0" anchor="t">
            <a:spAutoFit/>
          </a:bodyPr>
          <a:lstStyle/>
          <a:p>
            <a:pPr algn="ctr">
              <a:lnSpc>
                <a:spcPts val="5739"/>
              </a:lnSpc>
              <a:spcBef>
                <a:spcPct val="0"/>
              </a:spcBef>
            </a:pPr>
            <a:r>
              <a:rPr lang="en-US" sz="4000" dirty="0">
                <a:solidFill>
                  <a:srgbClr val="121212"/>
                </a:solidFill>
                <a:latin typeface="DM Sans"/>
                <a:ea typeface="DM Sans"/>
                <a:cs typeface="DM Sans"/>
                <a:sym typeface="DM Sans"/>
              </a:rPr>
              <a:t>$724191.70</a:t>
            </a:r>
          </a:p>
        </p:txBody>
      </p:sp>
      <p:sp>
        <p:nvSpPr>
          <p:cNvPr id="6" name="TextBox 6"/>
          <p:cNvSpPr txBox="1"/>
          <p:nvPr/>
        </p:nvSpPr>
        <p:spPr>
          <a:xfrm>
            <a:off x="11900038" y="7845507"/>
            <a:ext cx="4256336" cy="349250"/>
          </a:xfrm>
          <a:prstGeom prst="rect">
            <a:avLst/>
          </a:prstGeom>
        </p:spPr>
        <p:txBody>
          <a:bodyPr lIns="0" tIns="0" rIns="0" bIns="0" rtlCol="0" anchor="t">
            <a:spAutoFit/>
          </a:bodyPr>
          <a:lstStyle/>
          <a:p>
            <a:pPr algn="ctr">
              <a:lnSpc>
                <a:spcPts val="2800"/>
              </a:lnSpc>
              <a:spcBef>
                <a:spcPct val="0"/>
              </a:spcBef>
            </a:pPr>
            <a:r>
              <a:rPr lang="en-US" sz="2000" b="1">
                <a:solidFill>
                  <a:srgbClr val="121212"/>
                </a:solidFill>
                <a:latin typeface="DM Sans Bold"/>
                <a:ea typeface="DM Sans Bold"/>
                <a:cs typeface="DM Sans Bold"/>
                <a:sym typeface="DM Sans Bold"/>
              </a:rPr>
              <a:t>N.B.</a:t>
            </a:r>
            <a:r>
              <a:rPr lang="en-US" sz="2000">
                <a:solidFill>
                  <a:srgbClr val="121212"/>
                </a:solidFill>
                <a:latin typeface="DM Sans"/>
                <a:ea typeface="DM Sans"/>
                <a:cs typeface="DM Sans"/>
                <a:sym typeface="DM Sans"/>
              </a:rPr>
              <a:t> Currency is assumed to be USD</a:t>
            </a:r>
          </a:p>
        </p:txBody>
      </p:sp>
      <p:sp>
        <p:nvSpPr>
          <p:cNvPr id="7" name="TextBox 7"/>
          <p:cNvSpPr txBox="1"/>
          <p:nvPr/>
        </p:nvSpPr>
        <p:spPr>
          <a:xfrm>
            <a:off x="10797113" y="2662052"/>
            <a:ext cx="6462187" cy="1589405"/>
          </a:xfrm>
          <a:prstGeom prst="rect">
            <a:avLst/>
          </a:prstGeom>
        </p:spPr>
        <p:txBody>
          <a:bodyPr lIns="0" tIns="0" rIns="0" bIns="0" rtlCol="0" anchor="t">
            <a:spAutoFit/>
          </a:bodyPr>
          <a:lstStyle/>
          <a:p>
            <a:pPr marL="496569" lvl="1" indent="-248284" algn="l">
              <a:lnSpc>
                <a:spcPts val="3219"/>
              </a:lnSpc>
              <a:buFont typeface="Arial"/>
              <a:buChar char="•"/>
            </a:pPr>
            <a:r>
              <a:rPr lang="en-US" sz="2299">
                <a:solidFill>
                  <a:srgbClr val="121212"/>
                </a:solidFill>
                <a:latin typeface="DM Sans"/>
                <a:ea typeface="DM Sans"/>
                <a:cs typeface="DM Sans"/>
                <a:sym typeface="DM Sans"/>
              </a:rPr>
              <a:t>We are spending </a:t>
            </a:r>
            <a:r>
              <a:rPr lang="en-US" sz="2299" b="1">
                <a:solidFill>
                  <a:srgbClr val="121212"/>
                </a:solidFill>
                <a:latin typeface="DM Sans Bold"/>
                <a:ea typeface="DM Sans Bold"/>
                <a:cs typeface="DM Sans Bold"/>
                <a:sym typeface="DM Sans Bold"/>
              </a:rPr>
              <a:t>more in costs</a:t>
            </a:r>
            <a:r>
              <a:rPr lang="en-US" sz="2299">
                <a:solidFill>
                  <a:srgbClr val="121212"/>
                </a:solidFill>
                <a:latin typeface="DM Sans"/>
                <a:ea typeface="DM Sans"/>
                <a:cs typeface="DM Sans"/>
                <a:sym typeface="DM Sans"/>
              </a:rPr>
              <a:t> than in making profit.</a:t>
            </a:r>
          </a:p>
          <a:p>
            <a:pPr marL="496569" lvl="1" indent="-248284" algn="l">
              <a:lnSpc>
                <a:spcPts val="3219"/>
              </a:lnSpc>
              <a:buFont typeface="Arial"/>
              <a:buChar char="•"/>
            </a:pPr>
            <a:r>
              <a:rPr lang="en-US" sz="2299">
                <a:solidFill>
                  <a:srgbClr val="121212"/>
                </a:solidFill>
                <a:latin typeface="DM Sans"/>
                <a:ea typeface="DM Sans"/>
                <a:cs typeface="DM Sans"/>
                <a:sym typeface="DM Sans"/>
              </a:rPr>
              <a:t>Our </a:t>
            </a:r>
            <a:r>
              <a:rPr lang="en-US" sz="2299" b="1">
                <a:solidFill>
                  <a:srgbClr val="121212"/>
                </a:solidFill>
                <a:latin typeface="DM Sans Bold"/>
                <a:ea typeface="DM Sans Bold"/>
                <a:cs typeface="DM Sans Bold"/>
                <a:sym typeface="DM Sans Bold"/>
              </a:rPr>
              <a:t>AOV is relatively low</a:t>
            </a:r>
            <a:r>
              <a:rPr lang="en-US" sz="2299">
                <a:solidFill>
                  <a:srgbClr val="121212"/>
                </a:solidFill>
                <a:latin typeface="DM Sans"/>
                <a:ea typeface="DM Sans"/>
                <a:cs typeface="DM Sans"/>
                <a:sym typeface="DM Sans"/>
              </a:rPr>
              <a:t> in comparison to the number of items we sell.</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88165" y="3307790"/>
            <a:ext cx="13911670" cy="6272573"/>
          </a:xfrm>
          <a:custGeom>
            <a:avLst/>
            <a:gdLst/>
            <a:ahLst/>
            <a:cxnLst/>
            <a:rect l="l" t="t" r="r" b="b"/>
            <a:pathLst>
              <a:path w="13911670" h="6272573">
                <a:moveTo>
                  <a:pt x="0" y="0"/>
                </a:moveTo>
                <a:lnTo>
                  <a:pt x="13911670" y="0"/>
                </a:lnTo>
                <a:lnTo>
                  <a:pt x="13911670" y="6272573"/>
                </a:lnTo>
                <a:lnTo>
                  <a:pt x="0" y="6272573"/>
                </a:lnTo>
                <a:lnTo>
                  <a:pt x="0" y="0"/>
                </a:lnTo>
                <a:close/>
              </a:path>
            </a:pathLst>
          </a:custGeom>
          <a:blipFill>
            <a:blip r:embed="rId3"/>
            <a:stretch>
              <a:fillRect t="-204" b="-204"/>
            </a:stretch>
          </a:blipFill>
        </p:spPr>
        <p:txBody>
          <a:bodyPr/>
          <a:lstStyle/>
          <a:p>
            <a:endParaRPr lang="en-GB"/>
          </a:p>
        </p:txBody>
      </p:sp>
      <p:sp>
        <p:nvSpPr>
          <p:cNvPr id="3" name="TextBox 3"/>
          <p:cNvSpPr txBox="1"/>
          <p:nvPr/>
        </p:nvSpPr>
        <p:spPr>
          <a:xfrm>
            <a:off x="1028700" y="1019175"/>
            <a:ext cx="16230600" cy="2124075"/>
          </a:xfrm>
          <a:prstGeom prst="rect">
            <a:avLst/>
          </a:prstGeom>
        </p:spPr>
        <p:txBody>
          <a:bodyPr lIns="0" tIns="0" rIns="0" bIns="0" rtlCol="0" anchor="t">
            <a:spAutoFit/>
          </a:bodyPr>
          <a:lstStyle/>
          <a:p>
            <a:pPr algn="l">
              <a:lnSpc>
                <a:spcPts val="8400"/>
              </a:lnSpc>
            </a:pPr>
            <a:r>
              <a:rPr lang="en-US" sz="7000">
                <a:solidFill>
                  <a:srgbClr val="121212"/>
                </a:solidFill>
                <a:latin typeface="Roboto Mono"/>
                <a:ea typeface="Roboto Mono"/>
                <a:cs typeface="Roboto Mono"/>
                <a:sym typeface="Roboto Mono"/>
              </a:rPr>
              <a:t>Financial Performance by Category</a:t>
            </a:r>
          </a:p>
        </p:txBody>
      </p:sp>
      <p:sp>
        <p:nvSpPr>
          <p:cNvPr id="4" name="TextBox 4"/>
          <p:cNvSpPr txBox="1"/>
          <p:nvPr/>
        </p:nvSpPr>
        <p:spPr>
          <a:xfrm>
            <a:off x="10272767" y="2794000"/>
            <a:ext cx="5827068" cy="349250"/>
          </a:xfrm>
          <a:prstGeom prst="rect">
            <a:avLst/>
          </a:prstGeom>
        </p:spPr>
        <p:txBody>
          <a:bodyPr lIns="0" tIns="0" rIns="0" bIns="0" rtlCol="0" anchor="t">
            <a:spAutoFit/>
          </a:bodyPr>
          <a:lstStyle/>
          <a:p>
            <a:pPr algn="ctr">
              <a:lnSpc>
                <a:spcPts val="2800"/>
              </a:lnSpc>
              <a:spcBef>
                <a:spcPct val="0"/>
              </a:spcBef>
            </a:pPr>
            <a:r>
              <a:rPr lang="en-US" sz="2000">
                <a:solidFill>
                  <a:srgbClr val="121212"/>
                </a:solidFill>
                <a:latin typeface="DM Sans"/>
                <a:ea typeface="DM Sans"/>
                <a:cs typeface="DM Sans"/>
                <a:sym typeface="DM Sans"/>
              </a:rPr>
              <a:t>N.B. Main category was used as Product Category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5214608" cy="8229600"/>
          </a:xfrm>
          <a:custGeom>
            <a:avLst/>
            <a:gdLst/>
            <a:ahLst/>
            <a:cxnLst/>
            <a:rect l="l" t="t" r="r" b="b"/>
            <a:pathLst>
              <a:path w="5214608" h="8229600">
                <a:moveTo>
                  <a:pt x="0" y="0"/>
                </a:moveTo>
                <a:lnTo>
                  <a:pt x="5214608" y="0"/>
                </a:lnTo>
                <a:lnTo>
                  <a:pt x="5214608" y="8229600"/>
                </a:lnTo>
                <a:lnTo>
                  <a:pt x="0" y="8229600"/>
                </a:lnTo>
                <a:lnTo>
                  <a:pt x="0" y="0"/>
                </a:lnTo>
                <a:close/>
              </a:path>
            </a:pathLst>
          </a:custGeom>
          <a:blipFill>
            <a:blip r:embed="rId3"/>
            <a:stretch>
              <a:fillRect/>
            </a:stretch>
          </a:blipFill>
        </p:spPr>
        <p:txBody>
          <a:bodyPr/>
          <a:lstStyle/>
          <a:p>
            <a:endParaRPr lang="en-GB"/>
          </a:p>
        </p:txBody>
      </p:sp>
      <p:grpSp>
        <p:nvGrpSpPr>
          <p:cNvPr id="3" name="Group 3"/>
          <p:cNvGrpSpPr/>
          <p:nvPr/>
        </p:nvGrpSpPr>
        <p:grpSpPr>
          <a:xfrm>
            <a:off x="2308972" y="455688"/>
            <a:ext cx="899615" cy="811272"/>
            <a:chOff x="0" y="0"/>
            <a:chExt cx="236936" cy="213668"/>
          </a:xfrm>
        </p:grpSpPr>
        <p:sp>
          <p:nvSpPr>
            <p:cNvPr id="4" name="Freeform 4"/>
            <p:cNvSpPr/>
            <p:nvPr/>
          </p:nvSpPr>
          <p:spPr>
            <a:xfrm>
              <a:off x="0" y="0"/>
              <a:ext cx="236936" cy="213668"/>
            </a:xfrm>
            <a:custGeom>
              <a:avLst/>
              <a:gdLst/>
              <a:ahLst/>
              <a:cxnLst/>
              <a:rect l="l" t="t" r="r" b="b"/>
              <a:pathLst>
                <a:path w="236936" h="213668">
                  <a:moveTo>
                    <a:pt x="0" y="0"/>
                  </a:moveTo>
                  <a:lnTo>
                    <a:pt x="236936" y="0"/>
                  </a:lnTo>
                  <a:lnTo>
                    <a:pt x="236936" y="213668"/>
                  </a:lnTo>
                  <a:lnTo>
                    <a:pt x="0" y="213668"/>
                  </a:lnTo>
                  <a:close/>
                </a:path>
              </a:pathLst>
            </a:custGeom>
            <a:solidFill>
              <a:srgbClr val="FFFFFF"/>
            </a:solidFill>
          </p:spPr>
          <p:txBody>
            <a:bodyPr/>
            <a:lstStyle/>
            <a:p>
              <a:endParaRPr lang="en-GB"/>
            </a:p>
          </p:txBody>
        </p:sp>
        <p:sp>
          <p:nvSpPr>
            <p:cNvPr id="5" name="TextBox 5"/>
            <p:cNvSpPr txBox="1"/>
            <p:nvPr/>
          </p:nvSpPr>
          <p:spPr>
            <a:xfrm>
              <a:off x="0" y="-47625"/>
              <a:ext cx="236936" cy="261293"/>
            </a:xfrm>
            <a:prstGeom prst="rect">
              <a:avLst/>
            </a:prstGeom>
          </p:spPr>
          <p:txBody>
            <a:bodyPr lIns="50800" tIns="50800" rIns="50800" bIns="50800" rtlCol="0" anchor="ctr"/>
            <a:lstStyle/>
            <a:p>
              <a:pPr algn="ctr">
                <a:lnSpc>
                  <a:spcPts val="2800"/>
                </a:lnSpc>
              </a:pPr>
              <a:endParaRPr/>
            </a:p>
          </p:txBody>
        </p:sp>
      </p:grpSp>
      <p:grpSp>
        <p:nvGrpSpPr>
          <p:cNvPr id="6" name="Group 6"/>
          <p:cNvGrpSpPr/>
          <p:nvPr/>
        </p:nvGrpSpPr>
        <p:grpSpPr>
          <a:xfrm>
            <a:off x="6483486" y="2362200"/>
            <a:ext cx="10775814" cy="3271913"/>
            <a:chOff x="0" y="0"/>
            <a:chExt cx="14367752" cy="4362551"/>
          </a:xfrm>
        </p:grpSpPr>
        <p:sp>
          <p:nvSpPr>
            <p:cNvPr id="7" name="TextBox 7"/>
            <p:cNvSpPr txBox="1"/>
            <p:nvPr/>
          </p:nvSpPr>
          <p:spPr>
            <a:xfrm>
              <a:off x="0" y="-9525"/>
              <a:ext cx="14367752" cy="3260725"/>
            </a:xfrm>
            <a:prstGeom prst="rect">
              <a:avLst/>
            </a:prstGeom>
          </p:spPr>
          <p:txBody>
            <a:bodyPr lIns="0" tIns="0" rIns="0" bIns="0" rtlCol="0" anchor="t">
              <a:spAutoFit/>
            </a:bodyPr>
            <a:lstStyle/>
            <a:p>
              <a:pPr algn="r">
                <a:lnSpc>
                  <a:spcPts val="9600"/>
                </a:lnSpc>
              </a:pPr>
              <a:r>
                <a:rPr lang="en-US" sz="8000">
                  <a:solidFill>
                    <a:srgbClr val="121212"/>
                  </a:solidFill>
                  <a:latin typeface="Roboto Mono"/>
                  <a:ea typeface="Roboto Mono"/>
                  <a:cs typeface="Roboto Mono"/>
                  <a:sym typeface="Roboto Mono"/>
                </a:rPr>
                <a:t>Slow Moving Inventory</a:t>
              </a:r>
            </a:p>
          </p:txBody>
        </p:sp>
        <p:sp>
          <p:nvSpPr>
            <p:cNvPr id="8" name="TextBox 8"/>
            <p:cNvSpPr txBox="1"/>
            <p:nvPr/>
          </p:nvSpPr>
          <p:spPr>
            <a:xfrm>
              <a:off x="0" y="3686276"/>
              <a:ext cx="14367752" cy="676275"/>
            </a:xfrm>
            <a:prstGeom prst="rect">
              <a:avLst/>
            </a:prstGeom>
          </p:spPr>
          <p:txBody>
            <a:bodyPr lIns="0" tIns="0" rIns="0" bIns="0" rtlCol="0" anchor="t">
              <a:spAutoFit/>
            </a:bodyPr>
            <a:lstStyle/>
            <a:p>
              <a:pPr algn="r">
                <a:lnSpc>
                  <a:spcPts val="4200"/>
                </a:lnSpc>
              </a:pPr>
              <a:r>
                <a:rPr lang="en-US" sz="3000">
                  <a:solidFill>
                    <a:srgbClr val="121212"/>
                  </a:solidFill>
                  <a:latin typeface="DM Sans"/>
                  <a:ea typeface="DM Sans"/>
                  <a:cs typeface="DM Sans"/>
                  <a:sym typeface="DM Sans"/>
                </a:rPr>
                <a:t>Top 30 items from the bottom 20% of total sold.</a:t>
              </a:r>
            </a:p>
          </p:txBody>
        </p:sp>
      </p:grpSp>
      <p:grpSp>
        <p:nvGrpSpPr>
          <p:cNvPr id="9" name="Group 9"/>
          <p:cNvGrpSpPr/>
          <p:nvPr/>
        </p:nvGrpSpPr>
        <p:grpSpPr>
          <a:xfrm>
            <a:off x="5583871" y="455688"/>
            <a:ext cx="899615" cy="811272"/>
            <a:chOff x="0" y="0"/>
            <a:chExt cx="236936" cy="213668"/>
          </a:xfrm>
        </p:grpSpPr>
        <p:sp>
          <p:nvSpPr>
            <p:cNvPr id="10" name="Freeform 10"/>
            <p:cNvSpPr/>
            <p:nvPr/>
          </p:nvSpPr>
          <p:spPr>
            <a:xfrm>
              <a:off x="0" y="0"/>
              <a:ext cx="236936" cy="213668"/>
            </a:xfrm>
            <a:custGeom>
              <a:avLst/>
              <a:gdLst/>
              <a:ahLst/>
              <a:cxnLst/>
              <a:rect l="l" t="t" r="r" b="b"/>
              <a:pathLst>
                <a:path w="236936" h="213668">
                  <a:moveTo>
                    <a:pt x="0" y="0"/>
                  </a:moveTo>
                  <a:lnTo>
                    <a:pt x="236936" y="0"/>
                  </a:lnTo>
                  <a:lnTo>
                    <a:pt x="236936" y="213668"/>
                  </a:lnTo>
                  <a:lnTo>
                    <a:pt x="0" y="213668"/>
                  </a:lnTo>
                  <a:close/>
                </a:path>
              </a:pathLst>
            </a:custGeom>
            <a:solidFill>
              <a:srgbClr val="FFFFFF"/>
            </a:solidFill>
          </p:spPr>
          <p:txBody>
            <a:bodyPr/>
            <a:lstStyle/>
            <a:p>
              <a:endParaRPr lang="en-GB"/>
            </a:p>
          </p:txBody>
        </p:sp>
        <p:sp>
          <p:nvSpPr>
            <p:cNvPr id="11" name="TextBox 11"/>
            <p:cNvSpPr txBox="1"/>
            <p:nvPr/>
          </p:nvSpPr>
          <p:spPr>
            <a:xfrm>
              <a:off x="0" y="-47625"/>
              <a:ext cx="236936" cy="261293"/>
            </a:xfrm>
            <a:prstGeom prst="rect">
              <a:avLst/>
            </a:prstGeom>
          </p:spPr>
          <p:txBody>
            <a:bodyPr lIns="50800" tIns="50800" rIns="50800" bIns="50800" rtlCol="0" anchor="ctr"/>
            <a:lstStyle/>
            <a:p>
              <a:pPr algn="ctr">
                <a:lnSpc>
                  <a:spcPts val="2800"/>
                </a:lnSpc>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19175"/>
            <a:ext cx="16230600" cy="2124075"/>
          </a:xfrm>
          <a:prstGeom prst="rect">
            <a:avLst/>
          </a:prstGeom>
        </p:spPr>
        <p:txBody>
          <a:bodyPr lIns="0" tIns="0" rIns="0" bIns="0" rtlCol="0" anchor="t">
            <a:spAutoFit/>
          </a:bodyPr>
          <a:lstStyle/>
          <a:p>
            <a:pPr algn="l">
              <a:lnSpc>
                <a:spcPts val="8400"/>
              </a:lnSpc>
            </a:pPr>
            <a:r>
              <a:rPr lang="en-US" sz="7000">
                <a:solidFill>
                  <a:srgbClr val="121212"/>
                </a:solidFill>
                <a:latin typeface="Roboto Mono"/>
                <a:ea typeface="Roboto Mono"/>
                <a:cs typeface="Roboto Mono"/>
                <a:sym typeface="Roboto Mono"/>
              </a:rPr>
              <a:t>Conversion &amp; Retention Challenges</a:t>
            </a:r>
          </a:p>
        </p:txBody>
      </p:sp>
      <p:grpSp>
        <p:nvGrpSpPr>
          <p:cNvPr id="3" name="Group 3"/>
          <p:cNvGrpSpPr/>
          <p:nvPr/>
        </p:nvGrpSpPr>
        <p:grpSpPr>
          <a:xfrm>
            <a:off x="2307677" y="3595423"/>
            <a:ext cx="13672646" cy="4580337"/>
            <a:chOff x="0" y="0"/>
            <a:chExt cx="18230195" cy="6107115"/>
          </a:xfrm>
        </p:grpSpPr>
        <p:sp>
          <p:nvSpPr>
            <p:cNvPr id="4" name="Freeform 4"/>
            <p:cNvSpPr/>
            <p:nvPr/>
          </p:nvSpPr>
          <p:spPr>
            <a:xfrm>
              <a:off x="0" y="0"/>
              <a:ext cx="18230195" cy="6107115"/>
            </a:xfrm>
            <a:custGeom>
              <a:avLst/>
              <a:gdLst/>
              <a:ahLst/>
              <a:cxnLst/>
              <a:rect l="l" t="t" r="r" b="b"/>
              <a:pathLst>
                <a:path w="18230195" h="6107115">
                  <a:moveTo>
                    <a:pt x="0" y="0"/>
                  </a:moveTo>
                  <a:lnTo>
                    <a:pt x="18230195" y="0"/>
                  </a:lnTo>
                  <a:lnTo>
                    <a:pt x="18230195" y="6107115"/>
                  </a:lnTo>
                  <a:lnTo>
                    <a:pt x="0" y="6107115"/>
                  </a:lnTo>
                  <a:lnTo>
                    <a:pt x="0" y="0"/>
                  </a:lnTo>
                  <a:close/>
                </a:path>
              </a:pathLst>
            </a:custGeom>
            <a:blipFill>
              <a:blip r:embed="rId3"/>
              <a:stretch>
                <a:fillRect/>
              </a:stretch>
            </a:blipFill>
          </p:spPr>
          <p:txBody>
            <a:bodyPr/>
            <a:lstStyle/>
            <a:p>
              <a:endParaRPr lang="en-GB"/>
            </a:p>
          </p:txBody>
        </p:sp>
        <p:sp>
          <p:nvSpPr>
            <p:cNvPr id="5" name="TextBox 5"/>
            <p:cNvSpPr txBox="1"/>
            <p:nvPr/>
          </p:nvSpPr>
          <p:spPr>
            <a:xfrm>
              <a:off x="222179" y="4480355"/>
              <a:ext cx="662461" cy="373864"/>
            </a:xfrm>
            <a:prstGeom prst="rect">
              <a:avLst/>
            </a:prstGeom>
          </p:spPr>
          <p:txBody>
            <a:bodyPr lIns="0" tIns="0" rIns="0" bIns="0" rtlCol="0" anchor="t">
              <a:spAutoFit/>
            </a:bodyPr>
            <a:lstStyle/>
            <a:p>
              <a:pPr algn="ctr">
                <a:lnSpc>
                  <a:spcPts val="2339"/>
                </a:lnSpc>
                <a:spcBef>
                  <a:spcPct val="0"/>
                </a:spcBef>
              </a:pPr>
              <a:r>
                <a:rPr lang="en-US" sz="1671">
                  <a:solidFill>
                    <a:srgbClr val="FF0000"/>
                  </a:solidFill>
                  <a:latin typeface="Helvetica World"/>
                  <a:ea typeface="Helvetica World"/>
                  <a:cs typeface="Helvetica World"/>
                  <a:sym typeface="Helvetica World"/>
                </a:rPr>
                <a:t>315K</a:t>
              </a:r>
            </a:p>
          </p:txBody>
        </p:sp>
        <p:sp>
          <p:nvSpPr>
            <p:cNvPr id="6" name="TextBox 6"/>
            <p:cNvSpPr txBox="1"/>
            <p:nvPr/>
          </p:nvSpPr>
          <p:spPr>
            <a:xfrm>
              <a:off x="432881" y="3453717"/>
              <a:ext cx="398191" cy="373864"/>
            </a:xfrm>
            <a:prstGeom prst="rect">
              <a:avLst/>
            </a:prstGeom>
          </p:spPr>
          <p:txBody>
            <a:bodyPr lIns="0" tIns="0" rIns="0" bIns="0" rtlCol="0" anchor="t">
              <a:spAutoFit/>
            </a:bodyPr>
            <a:lstStyle/>
            <a:p>
              <a:pPr algn="ctr">
                <a:lnSpc>
                  <a:spcPts val="2339"/>
                </a:lnSpc>
                <a:spcBef>
                  <a:spcPct val="0"/>
                </a:spcBef>
              </a:pPr>
              <a:r>
                <a:rPr lang="en-US" sz="1671" dirty="0">
                  <a:solidFill>
                    <a:srgbClr val="FF0000"/>
                  </a:solidFill>
                  <a:latin typeface="Helvetica World"/>
                  <a:ea typeface="Helvetica World"/>
                  <a:cs typeface="Helvetica World"/>
                  <a:sym typeface="Helvetica World"/>
                </a:rPr>
                <a:t>2M</a:t>
              </a:r>
            </a:p>
          </p:txBody>
        </p:sp>
        <p:sp>
          <p:nvSpPr>
            <p:cNvPr id="7" name="TextBox 7"/>
            <p:cNvSpPr txBox="1"/>
            <p:nvPr/>
          </p:nvSpPr>
          <p:spPr>
            <a:xfrm>
              <a:off x="275747" y="2427080"/>
              <a:ext cx="555325" cy="373864"/>
            </a:xfrm>
            <a:prstGeom prst="rect">
              <a:avLst/>
            </a:prstGeom>
          </p:spPr>
          <p:txBody>
            <a:bodyPr lIns="0" tIns="0" rIns="0" bIns="0" rtlCol="0" anchor="t">
              <a:spAutoFit/>
            </a:bodyPr>
            <a:lstStyle/>
            <a:p>
              <a:pPr algn="ctr">
                <a:lnSpc>
                  <a:spcPts val="2339"/>
                </a:lnSpc>
                <a:spcBef>
                  <a:spcPct val="0"/>
                </a:spcBef>
              </a:pPr>
              <a:r>
                <a:rPr lang="en-US" sz="1671" dirty="0">
                  <a:solidFill>
                    <a:srgbClr val="FF0000"/>
                  </a:solidFill>
                  <a:latin typeface="Helvetica World"/>
                  <a:ea typeface="Helvetica World"/>
                  <a:cs typeface="Helvetica World"/>
                  <a:sym typeface="Helvetica World"/>
                </a:rPr>
                <a:t>19M</a:t>
              </a:r>
            </a:p>
          </p:txBody>
        </p:sp>
      </p:grpSp>
      <p:sp>
        <p:nvSpPr>
          <p:cNvPr id="8" name="TextBox 8"/>
          <p:cNvSpPr txBox="1"/>
          <p:nvPr/>
        </p:nvSpPr>
        <p:spPr>
          <a:xfrm>
            <a:off x="6662886" y="7320415"/>
            <a:ext cx="4962227" cy="1663065"/>
          </a:xfrm>
          <a:prstGeom prst="rect">
            <a:avLst/>
          </a:prstGeom>
        </p:spPr>
        <p:txBody>
          <a:bodyPr lIns="0" tIns="0" rIns="0" bIns="0" rtlCol="0" anchor="t">
            <a:spAutoFit/>
          </a:bodyPr>
          <a:lstStyle/>
          <a:p>
            <a:pPr algn="ctr">
              <a:lnSpc>
                <a:spcPts val="3359"/>
              </a:lnSpc>
            </a:pPr>
            <a:r>
              <a:rPr lang="en-US" sz="2399">
                <a:solidFill>
                  <a:srgbClr val="000000"/>
                </a:solidFill>
                <a:latin typeface="DM Sans"/>
                <a:ea typeface="DM Sans"/>
                <a:cs typeface="DM Sans"/>
                <a:sym typeface="DM Sans"/>
              </a:rPr>
              <a:t>19M viewers</a:t>
            </a:r>
          </a:p>
          <a:p>
            <a:pPr algn="ctr">
              <a:lnSpc>
                <a:spcPts val="3359"/>
              </a:lnSpc>
            </a:pPr>
            <a:r>
              <a:rPr lang="en-US" sz="2399">
                <a:solidFill>
                  <a:srgbClr val="000000"/>
                </a:solidFill>
                <a:latin typeface="DM Sans"/>
                <a:ea typeface="DM Sans"/>
                <a:cs typeface="DM Sans"/>
                <a:sym typeface="DM Sans"/>
              </a:rPr>
              <a:t>Only 10% of those, add to cart (2M)</a:t>
            </a:r>
          </a:p>
          <a:p>
            <a:pPr algn="ctr">
              <a:lnSpc>
                <a:spcPts val="3359"/>
              </a:lnSpc>
            </a:pPr>
            <a:r>
              <a:rPr lang="en-US" sz="2399">
                <a:solidFill>
                  <a:srgbClr val="000000"/>
                </a:solidFill>
                <a:latin typeface="DM Sans"/>
                <a:ea typeface="DM Sans"/>
                <a:cs typeface="DM Sans"/>
                <a:sym typeface="DM Sans"/>
              </a:rPr>
              <a:t>Only </a:t>
            </a:r>
            <a:r>
              <a:rPr lang="en-US" sz="2399" b="1">
                <a:solidFill>
                  <a:srgbClr val="000000"/>
                </a:solidFill>
                <a:latin typeface="DM Sans Bold"/>
                <a:ea typeface="DM Sans Bold"/>
                <a:cs typeface="DM Sans Bold"/>
                <a:sym typeface="DM Sans Bold"/>
              </a:rPr>
              <a:t>1%</a:t>
            </a:r>
            <a:r>
              <a:rPr lang="en-US" sz="2399">
                <a:solidFill>
                  <a:srgbClr val="000000"/>
                </a:solidFill>
                <a:latin typeface="DM Sans"/>
                <a:ea typeface="DM Sans"/>
                <a:cs typeface="DM Sans"/>
                <a:sym typeface="DM Sans"/>
              </a:rPr>
              <a:t> of that 19M will </a:t>
            </a:r>
            <a:r>
              <a:rPr lang="en-US" sz="2399" b="1">
                <a:solidFill>
                  <a:srgbClr val="000000"/>
                </a:solidFill>
                <a:latin typeface="DM Sans Bold"/>
                <a:ea typeface="DM Sans Bold"/>
                <a:cs typeface="DM Sans Bold"/>
                <a:sym typeface="DM Sans Bold"/>
              </a:rPr>
              <a:t>purchase</a:t>
            </a:r>
          </a:p>
          <a:p>
            <a:pPr algn="ctr">
              <a:lnSpc>
                <a:spcPts val="3359"/>
              </a:lnSpc>
              <a:spcBef>
                <a:spcPct val="0"/>
              </a:spcBef>
            </a:pPr>
            <a:r>
              <a:rPr lang="en-US" sz="2399">
                <a:solidFill>
                  <a:srgbClr val="000000"/>
                </a:solidFill>
                <a:latin typeface="DM Sans"/>
                <a:ea typeface="DM Sans"/>
                <a:cs typeface="DM Sans"/>
                <a:sym typeface="DM Sans"/>
              </a:rPr>
              <a:t>Conversion Rate = </a:t>
            </a:r>
            <a:r>
              <a:rPr lang="en-US" sz="2399" b="1">
                <a:solidFill>
                  <a:srgbClr val="000000"/>
                </a:solidFill>
                <a:latin typeface="DM Sans Bold"/>
                <a:ea typeface="DM Sans Bold"/>
                <a:cs typeface="DM Sans Bold"/>
                <a:sym typeface="DM Sans Bold"/>
              </a:rPr>
              <a:t>1.6%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91693" y="1028700"/>
            <a:ext cx="7767607" cy="4035008"/>
          </a:xfrm>
          <a:custGeom>
            <a:avLst/>
            <a:gdLst/>
            <a:ahLst/>
            <a:cxnLst/>
            <a:rect l="l" t="t" r="r" b="b"/>
            <a:pathLst>
              <a:path w="7767607" h="4035008">
                <a:moveTo>
                  <a:pt x="0" y="0"/>
                </a:moveTo>
                <a:lnTo>
                  <a:pt x="7767607" y="0"/>
                </a:lnTo>
                <a:lnTo>
                  <a:pt x="7767607" y="4035008"/>
                </a:lnTo>
                <a:lnTo>
                  <a:pt x="0" y="4035008"/>
                </a:lnTo>
                <a:lnTo>
                  <a:pt x="0" y="0"/>
                </a:lnTo>
                <a:close/>
              </a:path>
            </a:pathLst>
          </a:custGeom>
          <a:blipFill>
            <a:blip r:embed="rId3"/>
            <a:stretch>
              <a:fillRect r="-83660" b="-100666"/>
            </a:stretch>
          </a:blipFill>
        </p:spPr>
        <p:txBody>
          <a:bodyPr/>
          <a:lstStyle/>
          <a:p>
            <a:endParaRPr lang="en-GB"/>
          </a:p>
        </p:txBody>
      </p:sp>
      <p:sp>
        <p:nvSpPr>
          <p:cNvPr id="3" name="Freeform 3"/>
          <p:cNvSpPr/>
          <p:nvPr/>
        </p:nvSpPr>
        <p:spPr>
          <a:xfrm>
            <a:off x="9491693" y="5208975"/>
            <a:ext cx="7767607" cy="4049325"/>
          </a:xfrm>
          <a:custGeom>
            <a:avLst/>
            <a:gdLst/>
            <a:ahLst/>
            <a:cxnLst/>
            <a:rect l="l" t="t" r="r" b="b"/>
            <a:pathLst>
              <a:path w="7767607" h="4049325">
                <a:moveTo>
                  <a:pt x="0" y="0"/>
                </a:moveTo>
                <a:lnTo>
                  <a:pt x="7767607" y="0"/>
                </a:lnTo>
                <a:lnTo>
                  <a:pt x="7767607" y="4049325"/>
                </a:lnTo>
                <a:lnTo>
                  <a:pt x="0" y="4049325"/>
                </a:lnTo>
                <a:lnTo>
                  <a:pt x="0" y="0"/>
                </a:lnTo>
                <a:close/>
              </a:path>
            </a:pathLst>
          </a:custGeom>
          <a:blipFill>
            <a:blip r:embed="rId3"/>
            <a:stretch>
              <a:fillRect t="-100992" r="-84610"/>
            </a:stretch>
          </a:blipFill>
        </p:spPr>
        <p:txBody>
          <a:bodyPr/>
          <a:lstStyle/>
          <a:p>
            <a:endParaRPr lang="en-GB"/>
          </a:p>
        </p:txBody>
      </p:sp>
      <p:sp>
        <p:nvSpPr>
          <p:cNvPr id="4" name="TextBox 4"/>
          <p:cNvSpPr txBox="1"/>
          <p:nvPr/>
        </p:nvSpPr>
        <p:spPr>
          <a:xfrm>
            <a:off x="1028700" y="1028700"/>
            <a:ext cx="12403166" cy="2114550"/>
          </a:xfrm>
          <a:prstGeom prst="rect">
            <a:avLst/>
          </a:prstGeom>
        </p:spPr>
        <p:txBody>
          <a:bodyPr lIns="0" tIns="0" rIns="0" bIns="0" rtlCol="0" anchor="t">
            <a:spAutoFit/>
          </a:bodyPr>
          <a:lstStyle/>
          <a:p>
            <a:pPr algn="l">
              <a:lnSpc>
                <a:spcPts val="8399"/>
              </a:lnSpc>
            </a:pPr>
            <a:r>
              <a:rPr lang="en-US" sz="6999">
                <a:solidFill>
                  <a:srgbClr val="121212"/>
                </a:solidFill>
                <a:latin typeface="Roboto Mono"/>
                <a:ea typeface="Roboto Mono"/>
                <a:cs typeface="Roboto Mono"/>
                <a:sym typeface="Roboto Mono"/>
              </a:rPr>
              <a:t>Ad Platform </a:t>
            </a:r>
          </a:p>
          <a:p>
            <a:pPr algn="l">
              <a:lnSpc>
                <a:spcPts val="8400"/>
              </a:lnSpc>
            </a:pPr>
            <a:r>
              <a:rPr lang="en-US" sz="7000">
                <a:solidFill>
                  <a:srgbClr val="121212"/>
                </a:solidFill>
                <a:latin typeface="Roboto Mono"/>
                <a:ea typeface="Roboto Mono"/>
                <a:cs typeface="Roboto Mono"/>
                <a:sym typeface="Roboto Mono"/>
              </a:rPr>
              <a:t>Analysis</a:t>
            </a:r>
          </a:p>
        </p:txBody>
      </p:sp>
      <p:sp>
        <p:nvSpPr>
          <p:cNvPr id="5" name="TextBox 5"/>
          <p:cNvSpPr txBox="1"/>
          <p:nvPr/>
        </p:nvSpPr>
        <p:spPr>
          <a:xfrm>
            <a:off x="1028700" y="3774353"/>
            <a:ext cx="7562968" cy="3919221"/>
          </a:xfrm>
          <a:prstGeom prst="rect">
            <a:avLst/>
          </a:prstGeom>
        </p:spPr>
        <p:txBody>
          <a:bodyPr lIns="0" tIns="0" rIns="0" bIns="0" rtlCol="0" anchor="t">
            <a:spAutoFit/>
          </a:bodyPr>
          <a:lstStyle/>
          <a:p>
            <a:pPr marL="690874" lvl="1" indent="-345437" algn="l">
              <a:lnSpc>
                <a:spcPts val="4479"/>
              </a:lnSpc>
              <a:buFont typeface="Arial"/>
              <a:buChar char="•"/>
            </a:pPr>
            <a:r>
              <a:rPr lang="en-US" sz="3199">
                <a:solidFill>
                  <a:srgbClr val="121212"/>
                </a:solidFill>
                <a:latin typeface="DM Sans"/>
                <a:ea typeface="DM Sans"/>
                <a:cs typeface="DM Sans"/>
                <a:sym typeface="DM Sans"/>
              </a:rPr>
              <a:t>Google and Meta are driving significant traffic in 2020-2021.</a:t>
            </a:r>
          </a:p>
          <a:p>
            <a:pPr algn="l">
              <a:lnSpc>
                <a:spcPts val="4479"/>
              </a:lnSpc>
            </a:pPr>
            <a:endParaRPr lang="en-US" sz="3199">
              <a:solidFill>
                <a:srgbClr val="121212"/>
              </a:solidFill>
              <a:latin typeface="DM Sans"/>
              <a:ea typeface="DM Sans"/>
              <a:cs typeface="DM Sans"/>
              <a:sym typeface="DM Sans"/>
            </a:endParaRPr>
          </a:p>
          <a:p>
            <a:pPr marL="690874" lvl="1" indent="-345437" algn="l">
              <a:lnSpc>
                <a:spcPts val="4479"/>
              </a:lnSpc>
              <a:buFont typeface="Arial"/>
              <a:buChar char="•"/>
            </a:pPr>
            <a:r>
              <a:rPr lang="en-US" sz="3199">
                <a:solidFill>
                  <a:srgbClr val="121212"/>
                </a:solidFill>
                <a:latin typeface="DM Sans"/>
                <a:ea typeface="DM Sans"/>
                <a:cs typeface="DM Sans"/>
                <a:sym typeface="DM Sans"/>
              </a:rPr>
              <a:t>Google’s higher cost may be justified by its click performance.</a:t>
            </a:r>
          </a:p>
          <a:p>
            <a:pPr algn="l">
              <a:lnSpc>
                <a:spcPts val="4479"/>
              </a:lnSpc>
            </a:pPr>
            <a:endParaRPr lang="en-US" sz="3199">
              <a:solidFill>
                <a:srgbClr val="121212"/>
              </a:solidFill>
              <a:latin typeface="DM Sans"/>
              <a:ea typeface="DM Sans"/>
              <a:cs typeface="DM Sans"/>
              <a:sym typeface="DM Sans"/>
            </a:endParaRPr>
          </a:p>
          <a:p>
            <a:pPr marL="690874" lvl="1" indent="-345437" algn="l">
              <a:lnSpc>
                <a:spcPts val="4479"/>
              </a:lnSpc>
              <a:buFont typeface="Arial"/>
              <a:buChar char="•"/>
            </a:pPr>
            <a:r>
              <a:rPr lang="en-US" sz="3199">
                <a:solidFill>
                  <a:srgbClr val="121212"/>
                </a:solidFill>
                <a:latin typeface="DM Sans"/>
                <a:ea typeface="DM Sans"/>
                <a:cs typeface="DM Sans"/>
                <a:sym typeface="DM Sans"/>
              </a:rPr>
              <a:t>RTBHouse has low impact.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1108</Words>
  <Application>Microsoft Macintosh PowerPoint</Application>
  <PresentationFormat>Custom</PresentationFormat>
  <Paragraphs>131</Paragraphs>
  <Slides>12</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Helvetica World</vt:lpstr>
      <vt:lpstr>Roboto Mono</vt:lpstr>
      <vt:lpstr>Arial</vt:lpstr>
      <vt:lpstr>DM Sans Bold</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PRESENTATION</dc:title>
  <cp:lastModifiedBy>Mar Mohammed-Akram</cp:lastModifiedBy>
  <cp:revision>2</cp:revision>
  <dcterms:created xsi:type="dcterms:W3CDTF">2006-08-16T00:00:00Z</dcterms:created>
  <dcterms:modified xsi:type="dcterms:W3CDTF">2024-11-07T19:16:29Z</dcterms:modified>
  <dc:identifier>DAGU98b3gc0</dc:identifier>
</cp:coreProperties>
</file>